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20"/>
  </p:notesMasterIdLst>
  <p:handoutMasterIdLst>
    <p:handoutMasterId r:id="rId21"/>
  </p:handoutMasterIdLst>
  <p:sldIdLst>
    <p:sldId id="661" r:id="rId2"/>
    <p:sldId id="600" r:id="rId3"/>
    <p:sldId id="566" r:id="rId4"/>
    <p:sldId id="376" r:id="rId5"/>
    <p:sldId id="263" r:id="rId6"/>
    <p:sldId id="355" r:id="rId7"/>
    <p:sldId id="660" r:id="rId8"/>
    <p:sldId id="377" r:id="rId9"/>
    <p:sldId id="700" r:id="rId10"/>
    <p:sldId id="701" r:id="rId11"/>
    <p:sldId id="702" r:id="rId12"/>
    <p:sldId id="703" r:id="rId13"/>
    <p:sldId id="704" r:id="rId14"/>
    <p:sldId id="705" r:id="rId15"/>
    <p:sldId id="706" r:id="rId16"/>
    <p:sldId id="707" r:id="rId17"/>
    <p:sldId id="708" r:id="rId18"/>
    <p:sldId id="698" r:id="rId1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ka Bäck 7N7S" initials="AB7" lastIdx="2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9EC8FC"/>
    <a:srgbClr val="60A7FC"/>
    <a:srgbClr val="FF1387"/>
    <a:srgbClr val="E36C0A"/>
    <a:srgbClr val="DBC1DD"/>
    <a:srgbClr val="00FFFF"/>
    <a:srgbClr val="CCFFCC"/>
    <a:srgbClr val="FFFF99"/>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4343" autoAdjust="0"/>
  </p:normalViewPr>
  <p:slideViewPr>
    <p:cSldViewPr>
      <p:cViewPr varScale="1">
        <p:scale>
          <a:sx n="67" d="100"/>
          <a:sy n="67" d="100"/>
        </p:scale>
        <p:origin x="1000" y="40"/>
      </p:cViewPr>
      <p:guideLst>
        <p:guide orient="horz" pos="2160"/>
        <p:guide pos="2880"/>
      </p:guideLst>
    </p:cSldViewPr>
  </p:slideViewPr>
  <p:outlineViewPr>
    <p:cViewPr>
      <p:scale>
        <a:sx n="33" d="100"/>
        <a:sy n="33" d="100"/>
      </p:scale>
      <p:origin x="0" y="-16242"/>
    </p:cViewPr>
  </p:outlineViewPr>
  <p:notesTextViewPr>
    <p:cViewPr>
      <p:scale>
        <a:sx n="75" d="100"/>
        <a:sy n="75" d="100"/>
      </p:scale>
      <p:origin x="0" y="0"/>
    </p:cViewPr>
  </p:notesTextViewPr>
  <p:sorterViewPr>
    <p:cViewPr>
      <p:scale>
        <a:sx n="150" d="100"/>
        <a:sy n="150" d="100"/>
      </p:scale>
      <p:origin x="0" y="-30828"/>
    </p:cViewPr>
  </p:sorterViewPr>
  <p:notesViewPr>
    <p:cSldViewPr>
      <p:cViewPr varScale="1">
        <p:scale>
          <a:sx n="76" d="100"/>
          <a:sy n="76" d="100"/>
        </p:scale>
        <p:origin x="-3282"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Blad1!$B$1</c:f>
              <c:strCache>
                <c:ptCount val="1"/>
                <c:pt idx="0">
                  <c:v>Serie 1</c:v>
                </c:pt>
              </c:strCache>
            </c:strRef>
          </c:tx>
          <c:spPr>
            <a:solidFill>
              <a:srgbClr val="92D050"/>
            </a:solidFill>
            <a:ln>
              <a:solidFill>
                <a:schemeClr val="accent1">
                  <a:lumMod val="50000"/>
                </a:schemeClr>
              </a:solidFill>
            </a:ln>
          </c:spPr>
          <c:invertIfNegative val="0"/>
          <c:cat>
            <c:strRef>
              <c:f>Blad1!$A$2:$A$5</c:f>
              <c:strCache>
                <c:ptCount val="4"/>
                <c:pt idx="0">
                  <c:v>Kategori 1</c:v>
                </c:pt>
                <c:pt idx="1">
                  <c:v>Kategori 2</c:v>
                </c:pt>
                <c:pt idx="2">
                  <c:v>Kategori 3</c:v>
                </c:pt>
                <c:pt idx="3">
                  <c:v>Kategori 4</c:v>
                </c:pt>
              </c:strCache>
            </c:strRef>
          </c:cat>
          <c:val>
            <c:numRef>
              <c:f>Blad1!$B$2:$B$5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47C-4A0D-ABE7-DE5F37B8BA57}"/>
            </c:ext>
          </c:extLst>
        </c:ser>
        <c:ser>
          <c:idx val="1"/>
          <c:order val="1"/>
          <c:tx>
            <c:strRef>
              <c:f>Blad1!$C$1</c:f>
              <c:strCache>
                <c:ptCount val="1"/>
                <c:pt idx="0">
                  <c:v>Serie 2</c:v>
                </c:pt>
              </c:strCache>
            </c:strRef>
          </c:tx>
          <c:spPr>
            <a:solidFill>
              <a:srgbClr val="F8971C"/>
            </a:solidFill>
            <a:ln>
              <a:solidFill>
                <a:schemeClr val="accent2">
                  <a:lumMod val="50000"/>
                </a:schemeClr>
              </a:solidFill>
            </a:ln>
          </c:spPr>
          <c:invertIfNegative val="0"/>
          <c:cat>
            <c:strRef>
              <c:f>Blad1!$A$2:$A$5</c:f>
              <c:strCache>
                <c:ptCount val="4"/>
                <c:pt idx="0">
                  <c:v>Kategori 1</c:v>
                </c:pt>
                <c:pt idx="1">
                  <c:v>Kategori 2</c:v>
                </c:pt>
                <c:pt idx="2">
                  <c:v>Kategori 3</c:v>
                </c:pt>
                <c:pt idx="3">
                  <c:v>Kategori 4</c:v>
                </c:pt>
              </c:strCache>
            </c:strRef>
          </c:cat>
          <c:val>
            <c:numRef>
              <c:f>Blad1!$C$2:$C$5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47C-4A0D-ABE7-DE5F37B8BA57}"/>
            </c:ext>
          </c:extLst>
        </c:ser>
        <c:ser>
          <c:idx val="2"/>
          <c:order val="2"/>
          <c:tx>
            <c:strRef>
              <c:f>Blad1!$D$1</c:f>
              <c:strCache>
                <c:ptCount val="1"/>
                <c:pt idx="0">
                  <c:v>Serie 3</c:v>
                </c:pt>
              </c:strCache>
            </c:strRef>
          </c:tx>
          <c:spPr>
            <a:solidFill>
              <a:srgbClr val="E9E3DC"/>
            </a:solidFill>
            <a:ln>
              <a:solidFill>
                <a:schemeClr val="tx1"/>
              </a:solidFill>
            </a:ln>
          </c:spPr>
          <c:invertIfNegative val="0"/>
          <c:cat>
            <c:strRef>
              <c:f>Blad1!$A$2:$A$5</c:f>
              <c:strCache>
                <c:ptCount val="4"/>
                <c:pt idx="0">
                  <c:v>Kategori 1</c:v>
                </c:pt>
                <c:pt idx="1">
                  <c:v>Kategori 2</c:v>
                </c:pt>
                <c:pt idx="2">
                  <c:v>Kategori 3</c:v>
                </c:pt>
                <c:pt idx="3">
                  <c:v>Kategori 4</c:v>
                </c:pt>
              </c:strCache>
            </c:strRef>
          </c:cat>
          <c:val>
            <c:numRef>
              <c:f>Blad1!$D$2:$D$5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47C-4A0D-ABE7-DE5F37B8BA57}"/>
            </c:ext>
          </c:extLst>
        </c:ser>
        <c:dLbls>
          <c:showLegendKey val="0"/>
          <c:showVal val="0"/>
          <c:showCatName val="0"/>
          <c:showSerName val="0"/>
          <c:showPercent val="0"/>
          <c:showBubbleSize val="0"/>
        </c:dLbls>
        <c:gapWidth val="150"/>
        <c:axId val="70867968"/>
        <c:axId val="70894336"/>
      </c:barChart>
      <c:catAx>
        <c:axId val="70867968"/>
        <c:scaling>
          <c:orientation val="minMax"/>
        </c:scaling>
        <c:delete val="0"/>
        <c:axPos val="b"/>
        <c:numFmt formatCode="General" sourceLinked="0"/>
        <c:majorTickMark val="out"/>
        <c:minorTickMark val="none"/>
        <c:tickLblPos val="nextTo"/>
        <c:crossAx val="70894336"/>
        <c:crosses val="autoZero"/>
        <c:auto val="1"/>
        <c:lblAlgn val="ctr"/>
        <c:lblOffset val="100"/>
        <c:noMultiLvlLbl val="0"/>
      </c:catAx>
      <c:valAx>
        <c:axId val="70894336"/>
        <c:scaling>
          <c:orientation val="minMax"/>
        </c:scaling>
        <c:delete val="0"/>
        <c:axPos val="l"/>
        <c:majorGridlines/>
        <c:numFmt formatCode="General" sourceLinked="1"/>
        <c:majorTickMark val="out"/>
        <c:minorTickMark val="none"/>
        <c:tickLblPos val="nextTo"/>
        <c:crossAx val="70867968"/>
        <c:crosses val="autoZero"/>
        <c:crossBetween val="between"/>
      </c:valAx>
    </c:plotArea>
    <c:legend>
      <c:legendPos val="r"/>
      <c:overlay val="0"/>
    </c:legend>
    <c:plotVisOnly val="1"/>
    <c:dispBlanksAs val="gap"/>
    <c:showDLblsOverMax val="0"/>
  </c:chart>
  <c:txPr>
    <a:bodyPr/>
    <a:lstStyle/>
    <a:p>
      <a:pPr>
        <a:defRPr sz="1800"/>
      </a:pPr>
      <a:endParaRPr lang="sv-S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2"/>
            <a:ext cx="2945659" cy="496332"/>
          </a:xfrm>
          <a:prstGeom prst="rect">
            <a:avLst/>
          </a:prstGeom>
        </p:spPr>
        <p:txBody>
          <a:bodyPr vert="horz" lIns="91424" tIns="45712" rIns="91424" bIns="45712" rtlCol="0"/>
          <a:lstStyle>
            <a:lvl1pPr algn="l">
              <a:defRPr sz="1200"/>
            </a:lvl1pPr>
          </a:lstStyle>
          <a:p>
            <a:endParaRPr lang="sv-SE"/>
          </a:p>
        </p:txBody>
      </p:sp>
      <p:sp>
        <p:nvSpPr>
          <p:cNvPr id="3" name="Platshållare för datum 2"/>
          <p:cNvSpPr>
            <a:spLocks noGrp="1"/>
          </p:cNvSpPr>
          <p:nvPr>
            <p:ph type="dt" sz="quarter" idx="1"/>
          </p:nvPr>
        </p:nvSpPr>
        <p:spPr>
          <a:xfrm>
            <a:off x="3850445" y="2"/>
            <a:ext cx="2945659" cy="496332"/>
          </a:xfrm>
          <a:prstGeom prst="rect">
            <a:avLst/>
          </a:prstGeom>
        </p:spPr>
        <p:txBody>
          <a:bodyPr vert="horz" lIns="91424" tIns="45712" rIns="91424" bIns="45712" rtlCol="0"/>
          <a:lstStyle>
            <a:lvl1pPr algn="r">
              <a:defRPr sz="1200"/>
            </a:lvl1pPr>
          </a:lstStyle>
          <a:p>
            <a:endParaRPr lang="sv-SE" dirty="0"/>
          </a:p>
        </p:txBody>
      </p:sp>
      <p:sp>
        <p:nvSpPr>
          <p:cNvPr id="4" name="Platshållare för sidfot 3"/>
          <p:cNvSpPr>
            <a:spLocks noGrp="1"/>
          </p:cNvSpPr>
          <p:nvPr>
            <p:ph type="ftr" sz="quarter" idx="2"/>
          </p:nvPr>
        </p:nvSpPr>
        <p:spPr>
          <a:xfrm>
            <a:off x="2" y="9428585"/>
            <a:ext cx="2945659" cy="496332"/>
          </a:xfrm>
          <a:prstGeom prst="rect">
            <a:avLst/>
          </a:prstGeom>
        </p:spPr>
        <p:txBody>
          <a:bodyPr vert="horz" lIns="91424" tIns="45712" rIns="91424" bIns="45712" rtlCol="0" anchor="b"/>
          <a:lstStyle>
            <a:lvl1pPr algn="l">
              <a:defRPr sz="1200"/>
            </a:lvl1pPr>
          </a:lstStyle>
          <a:p>
            <a:endParaRPr lang="sv-SE"/>
          </a:p>
        </p:txBody>
      </p:sp>
      <p:sp>
        <p:nvSpPr>
          <p:cNvPr id="5" name="Platshållare för bildnummer 4"/>
          <p:cNvSpPr>
            <a:spLocks noGrp="1"/>
          </p:cNvSpPr>
          <p:nvPr>
            <p:ph type="sldNum" sz="quarter" idx="3"/>
          </p:nvPr>
        </p:nvSpPr>
        <p:spPr>
          <a:xfrm>
            <a:off x="1" y="9428585"/>
            <a:ext cx="6796102" cy="496332"/>
          </a:xfrm>
          <a:prstGeom prst="rect">
            <a:avLst/>
          </a:prstGeom>
        </p:spPr>
        <p:txBody>
          <a:bodyPr vert="horz" lIns="91424" tIns="45712" rIns="91424" bIns="45712" rtlCol="0" anchor="b"/>
          <a:lstStyle>
            <a:lvl1pPr algn="r">
              <a:defRPr sz="1200"/>
            </a:lvl1pPr>
          </a:lstStyle>
          <a:p>
            <a:pPr algn="ctr"/>
            <a:fld id="{56F4C60C-AAB7-44F5-B87F-43AA21A44256}" type="slidenum">
              <a:rPr lang="sv-SE" smtClean="0"/>
              <a:pPr algn="ctr"/>
              <a:t>‹#›</a:t>
            </a:fld>
            <a:endParaRPr lang="sv-SE" dirty="0"/>
          </a:p>
        </p:txBody>
      </p:sp>
    </p:spTree>
    <p:extLst>
      <p:ext uri="{BB962C8B-B14F-4D97-AF65-F5344CB8AC3E}">
        <p14:creationId xmlns:p14="http://schemas.microsoft.com/office/powerpoint/2010/main" val="1801396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2"/>
            <a:ext cx="2945659" cy="496332"/>
          </a:xfrm>
          <a:prstGeom prst="rect">
            <a:avLst/>
          </a:prstGeom>
        </p:spPr>
        <p:txBody>
          <a:bodyPr vert="horz" lIns="91424" tIns="45712" rIns="91424" bIns="45712" rtlCol="0"/>
          <a:lstStyle>
            <a:lvl1pPr algn="l">
              <a:defRPr sz="1200"/>
            </a:lvl1pPr>
          </a:lstStyle>
          <a:p>
            <a:endParaRPr lang="en-US"/>
          </a:p>
        </p:txBody>
      </p:sp>
      <p:sp>
        <p:nvSpPr>
          <p:cNvPr id="3" name="Platshållare för datum 2"/>
          <p:cNvSpPr>
            <a:spLocks noGrp="1"/>
          </p:cNvSpPr>
          <p:nvPr>
            <p:ph type="dt" idx="1"/>
          </p:nvPr>
        </p:nvSpPr>
        <p:spPr>
          <a:xfrm>
            <a:off x="3850445" y="2"/>
            <a:ext cx="2945659" cy="496332"/>
          </a:xfrm>
          <a:prstGeom prst="rect">
            <a:avLst/>
          </a:prstGeom>
        </p:spPr>
        <p:txBody>
          <a:bodyPr vert="horz" lIns="91424" tIns="45712" rIns="91424" bIns="45712" rtlCol="0"/>
          <a:lstStyle>
            <a:lvl1pPr algn="r">
              <a:defRPr sz="1200"/>
            </a:lvl1pPr>
          </a:lstStyle>
          <a:p>
            <a:fld id="{C27AD8E9-2614-4298-A4A8-DE21C34F0E13}" type="datetimeFigureOut">
              <a:rPr lang="en-US" smtClean="0"/>
              <a:t>9/14/2020</a:t>
            </a:fld>
            <a:endParaRPr lang="en-US"/>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4" tIns="45712" rIns="91424" bIns="45712" rtlCol="0" anchor="ctr"/>
          <a:lstStyle/>
          <a:p>
            <a:endParaRPr lang="en-US"/>
          </a:p>
        </p:txBody>
      </p:sp>
      <p:sp>
        <p:nvSpPr>
          <p:cNvPr id="5" name="Platshållare för anteckningar 4"/>
          <p:cNvSpPr>
            <a:spLocks noGrp="1"/>
          </p:cNvSpPr>
          <p:nvPr>
            <p:ph type="body" sz="quarter" idx="3"/>
          </p:nvPr>
        </p:nvSpPr>
        <p:spPr>
          <a:xfrm>
            <a:off x="679768" y="4715155"/>
            <a:ext cx="5438140" cy="4466987"/>
          </a:xfrm>
          <a:prstGeom prst="rect">
            <a:avLst/>
          </a:prstGeom>
        </p:spPr>
        <p:txBody>
          <a:bodyPr vert="horz" lIns="91424" tIns="45712" rIns="91424" bIns="45712"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2" y="9428585"/>
            <a:ext cx="2945659" cy="496332"/>
          </a:xfrm>
          <a:prstGeom prst="rect">
            <a:avLst/>
          </a:prstGeom>
        </p:spPr>
        <p:txBody>
          <a:bodyPr vert="horz" lIns="91424" tIns="45712" rIns="91424" bIns="45712" rtlCol="0" anchor="b"/>
          <a:lstStyle>
            <a:lvl1pPr algn="l">
              <a:defRPr sz="1200"/>
            </a:lvl1pPr>
          </a:lstStyle>
          <a:p>
            <a:endParaRPr lang="en-US"/>
          </a:p>
        </p:txBody>
      </p:sp>
      <p:sp>
        <p:nvSpPr>
          <p:cNvPr id="7" name="Platshållare för bildnummer 6"/>
          <p:cNvSpPr>
            <a:spLocks noGrp="1"/>
          </p:cNvSpPr>
          <p:nvPr>
            <p:ph type="sldNum" sz="quarter" idx="5"/>
          </p:nvPr>
        </p:nvSpPr>
        <p:spPr>
          <a:xfrm>
            <a:off x="3850445" y="9428585"/>
            <a:ext cx="2945659" cy="496332"/>
          </a:xfrm>
          <a:prstGeom prst="rect">
            <a:avLst/>
          </a:prstGeom>
        </p:spPr>
        <p:txBody>
          <a:bodyPr vert="horz" lIns="91424" tIns="45712" rIns="91424" bIns="45712" rtlCol="0" anchor="b"/>
          <a:lstStyle>
            <a:lvl1pPr algn="r">
              <a:defRPr sz="1200"/>
            </a:lvl1pPr>
          </a:lstStyle>
          <a:p>
            <a:fld id="{B9A130A4-5A10-49A4-920E-E4B30E8E9DB2}" type="slidenum">
              <a:rPr lang="en-US" smtClean="0"/>
              <a:t>‹#›</a:t>
            </a:fld>
            <a:endParaRPr lang="en-US"/>
          </a:p>
        </p:txBody>
      </p:sp>
    </p:spTree>
    <p:extLst>
      <p:ext uri="{BB962C8B-B14F-4D97-AF65-F5344CB8AC3E}">
        <p14:creationId xmlns:p14="http://schemas.microsoft.com/office/powerpoint/2010/main" val="404738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a:ln/>
        </p:spPr>
      </p:sp>
      <p:sp>
        <p:nvSpPr>
          <p:cNvPr id="33795"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sv-SE" dirty="0">
                <a:latin typeface="+mn-lt"/>
              </a:rPr>
              <a:t>Vilka är vi</a:t>
            </a:r>
          </a:p>
          <a:p>
            <a:pPr marL="171450" indent="-171450">
              <a:buFont typeface="Arial" panose="020B0604020202020204" pitchFamily="34" charset="0"/>
              <a:buChar char="•"/>
            </a:pPr>
            <a:r>
              <a:rPr lang="sv-SE" dirty="0">
                <a:latin typeface="+mn-lt"/>
              </a:rPr>
              <a:t>Vilka</a:t>
            </a:r>
            <a:r>
              <a:rPr lang="sv-SE" baseline="0" dirty="0">
                <a:latin typeface="+mn-lt"/>
              </a:rPr>
              <a:t> är ni? En per grupp får säga enhet och vad ni kommer arbeta med</a:t>
            </a:r>
          </a:p>
          <a:p>
            <a:pPr marL="171450" indent="-171450">
              <a:buFont typeface="Arial" panose="020B0604020202020204" pitchFamily="34" charset="0"/>
              <a:buChar char="•"/>
            </a:pPr>
            <a:r>
              <a:rPr lang="sv-SE" baseline="0" dirty="0">
                <a:latin typeface="+mn-lt"/>
              </a:rPr>
              <a:t>Viktiga delar i metodstödet:</a:t>
            </a:r>
          </a:p>
          <a:p>
            <a:pPr marL="628650" lvl="1" indent="-171450">
              <a:buFont typeface="Arial" panose="020B0604020202020204" pitchFamily="34" charset="0"/>
              <a:buChar char="•"/>
            </a:pPr>
            <a:r>
              <a:rPr lang="sv-SE" baseline="0" dirty="0">
                <a:latin typeface="+mn-lt"/>
              </a:rPr>
              <a:t>Metodstödet har ett starkt stöd i forskning kring implementering. En viktig del i metodstödet är att chefer och medarbetare arbetar tillsammans. Det behövs både personer som har kännedom om behoven ”på golvet” och det behövs chefer som har mandat att ta beslut som kan behövas i förändringsprocessen. Vi vet från implementeringsforskning att ett stödjande ledarskap är oerhört viktigt för en lyckad implementering. </a:t>
            </a:r>
          </a:p>
          <a:p>
            <a:pPr marL="628650" lvl="1" indent="-171450">
              <a:buFont typeface="Arial" panose="020B0604020202020204" pitchFamily="34" charset="0"/>
              <a:buChar char="•"/>
            </a:pPr>
            <a:r>
              <a:rPr lang="sv-SE" baseline="0" dirty="0">
                <a:latin typeface="+mn-lt"/>
              </a:rPr>
              <a:t>Träffarna är upplagda så att korta föreläsningar varvas med arbete i era team, där ni får applicera kunskapen ni får direkt på ert eget </a:t>
            </a:r>
            <a:r>
              <a:rPr lang="sv-SE" baseline="0" dirty="0" err="1">
                <a:latin typeface="+mn-lt"/>
              </a:rPr>
              <a:t>case</a:t>
            </a:r>
            <a:r>
              <a:rPr lang="sv-SE" baseline="0" dirty="0">
                <a:latin typeface="+mn-lt"/>
              </a:rPr>
              <a:t> under handledning av oss.</a:t>
            </a:r>
          </a:p>
          <a:p>
            <a:pPr marL="628650" lvl="1" indent="-171450">
              <a:buFont typeface="Arial" panose="020B0604020202020204" pitchFamily="34" charset="0"/>
              <a:buChar char="•"/>
            </a:pPr>
            <a:r>
              <a:rPr lang="sv-SE" baseline="0" dirty="0">
                <a:latin typeface="+mn-lt"/>
              </a:rPr>
              <a:t>Det kommer också vara övningar där vi utbyter erfarenheter med andra team. </a:t>
            </a:r>
          </a:p>
          <a:p>
            <a:pPr marL="628650" lvl="1" indent="-171450">
              <a:buFont typeface="Arial" panose="020B0604020202020204" pitchFamily="34" charset="0"/>
              <a:buChar char="•"/>
            </a:pPr>
            <a:r>
              <a:rPr lang="sv-SE" baseline="0" dirty="0">
                <a:latin typeface="+mn-lt"/>
              </a:rPr>
              <a:t>Mellan workshopparna får ni arbeta med förankring på er arbetsplats, och kommer att utbyta erfarenheter av detta med andra team. Under denna tid finns vi också tillgängliga för handledning. </a:t>
            </a:r>
          </a:p>
          <a:p>
            <a:pPr marL="171450" indent="-171450">
              <a:buFont typeface="Arial" panose="020B0604020202020204" pitchFamily="34" charset="0"/>
              <a:buChar char="•"/>
            </a:pPr>
            <a:r>
              <a:rPr lang="sv-SE" baseline="0" dirty="0">
                <a:latin typeface="+mn-lt"/>
              </a:rPr>
              <a:t>Toaletter finns utanför, kaffe kan ni ta när ni vill, men det kommer vara en inlagd paus under dagen.</a:t>
            </a:r>
          </a:p>
          <a:p>
            <a:pPr marL="171450" indent="-171450">
              <a:buFont typeface="Arial" panose="020B0604020202020204" pitchFamily="34" charset="0"/>
              <a:buChar char="•"/>
            </a:pPr>
            <a:r>
              <a:rPr lang="sv-SE" baseline="0" dirty="0">
                <a:latin typeface="+mn-lt"/>
              </a:rPr>
              <a:t>Frågor?</a:t>
            </a:r>
          </a:p>
          <a:p>
            <a:pPr marL="171450" indent="-171450">
              <a:buFont typeface="Arial" panose="020B0604020202020204" pitchFamily="34" charset="0"/>
              <a:buChar char="•"/>
            </a:pPr>
            <a:endParaRPr lang="sv-SE" dirty="0">
              <a:latin typeface="+mn-lt"/>
            </a:endParaRPr>
          </a:p>
        </p:txBody>
      </p:sp>
      <p:sp>
        <p:nvSpPr>
          <p:cNvPr id="24580" name="Platshållare för bildnummer 3"/>
          <p:cNvSpPr>
            <a:spLocks noGrp="1"/>
          </p:cNvSpPr>
          <p:nvPr>
            <p:ph type="sldNum" sz="quarter" idx="5"/>
          </p:nvPr>
        </p:nvSpPr>
        <p:spPr/>
        <p:txBody>
          <a:bodyPr/>
          <a:lstStyle>
            <a:lvl1pPr eaLnBrk="0" hangingPunct="0">
              <a:defRPr sz="2300">
                <a:solidFill>
                  <a:schemeClr val="tx1"/>
                </a:solidFill>
                <a:latin typeface="Times" charset="0"/>
                <a:ea typeface="ＭＳ Ｐゴシック" charset="0"/>
                <a:cs typeface="Arial" charset="0"/>
              </a:defRPr>
            </a:lvl1pPr>
            <a:lvl2pPr marL="716680" indent="-275646" eaLnBrk="0" hangingPunct="0">
              <a:defRPr sz="2300">
                <a:solidFill>
                  <a:schemeClr val="tx1"/>
                </a:solidFill>
                <a:latin typeface="Times" charset="0"/>
                <a:ea typeface="Arial" charset="0"/>
                <a:cs typeface="Arial" charset="0"/>
              </a:defRPr>
            </a:lvl2pPr>
            <a:lvl3pPr marL="1102587" indent="-220517" eaLnBrk="0" hangingPunct="0">
              <a:defRPr sz="2300">
                <a:solidFill>
                  <a:schemeClr val="tx1"/>
                </a:solidFill>
                <a:latin typeface="Times" charset="0"/>
                <a:ea typeface="Arial" charset="0"/>
                <a:cs typeface="Arial" charset="0"/>
              </a:defRPr>
            </a:lvl3pPr>
            <a:lvl4pPr marL="1543622" indent="-220517" eaLnBrk="0" hangingPunct="0">
              <a:defRPr sz="2300">
                <a:solidFill>
                  <a:schemeClr val="tx1"/>
                </a:solidFill>
                <a:latin typeface="Times" charset="0"/>
                <a:ea typeface="Arial" charset="0"/>
                <a:cs typeface="Arial" charset="0"/>
              </a:defRPr>
            </a:lvl4pPr>
            <a:lvl5pPr marL="1984656" indent="-220517" eaLnBrk="0" hangingPunct="0">
              <a:defRPr sz="2300">
                <a:solidFill>
                  <a:schemeClr val="tx1"/>
                </a:solidFill>
                <a:latin typeface="Times" charset="0"/>
                <a:ea typeface="Arial" charset="0"/>
                <a:cs typeface="Arial" charset="0"/>
              </a:defRPr>
            </a:lvl5pPr>
            <a:lvl6pPr marL="2425691" indent="-220517" eaLnBrk="0" fontAlgn="base" hangingPunct="0">
              <a:spcBef>
                <a:spcPct val="0"/>
              </a:spcBef>
              <a:spcAft>
                <a:spcPct val="0"/>
              </a:spcAft>
              <a:defRPr sz="2300">
                <a:solidFill>
                  <a:schemeClr val="tx1"/>
                </a:solidFill>
                <a:latin typeface="Times" charset="0"/>
                <a:ea typeface="Arial" charset="0"/>
                <a:cs typeface="Arial" charset="0"/>
              </a:defRPr>
            </a:lvl6pPr>
            <a:lvl7pPr marL="2866727" indent="-220517" eaLnBrk="0" fontAlgn="base" hangingPunct="0">
              <a:spcBef>
                <a:spcPct val="0"/>
              </a:spcBef>
              <a:spcAft>
                <a:spcPct val="0"/>
              </a:spcAft>
              <a:defRPr sz="2300">
                <a:solidFill>
                  <a:schemeClr val="tx1"/>
                </a:solidFill>
                <a:latin typeface="Times" charset="0"/>
                <a:ea typeface="Arial" charset="0"/>
                <a:cs typeface="Arial" charset="0"/>
              </a:defRPr>
            </a:lvl7pPr>
            <a:lvl8pPr marL="3307761" indent="-220517" eaLnBrk="0" fontAlgn="base" hangingPunct="0">
              <a:spcBef>
                <a:spcPct val="0"/>
              </a:spcBef>
              <a:spcAft>
                <a:spcPct val="0"/>
              </a:spcAft>
              <a:defRPr sz="2300">
                <a:solidFill>
                  <a:schemeClr val="tx1"/>
                </a:solidFill>
                <a:latin typeface="Times" charset="0"/>
                <a:ea typeface="Arial" charset="0"/>
                <a:cs typeface="Arial" charset="0"/>
              </a:defRPr>
            </a:lvl8pPr>
            <a:lvl9pPr marL="3748796" indent="-220517" eaLnBrk="0" fontAlgn="base" hangingPunct="0">
              <a:spcBef>
                <a:spcPct val="0"/>
              </a:spcBef>
              <a:spcAft>
                <a:spcPct val="0"/>
              </a:spcAft>
              <a:defRPr sz="2300">
                <a:solidFill>
                  <a:schemeClr val="tx1"/>
                </a:solidFill>
                <a:latin typeface="Times" charset="0"/>
                <a:ea typeface="Arial" charset="0"/>
                <a:cs typeface="Arial" charset="0"/>
              </a:defRPr>
            </a:lvl9pPr>
          </a:lstStyle>
          <a:p>
            <a:fld id="{4D8E89F5-6338-B143-9B72-3DF9310ECC9B}" type="slidenum">
              <a:rPr lang="sv-SE" sz="1200">
                <a:solidFill>
                  <a:prstClr val="black"/>
                </a:solidFill>
              </a:rPr>
              <a:pPr/>
              <a:t>1</a:t>
            </a:fld>
            <a:endParaRPr lang="sv-SE" sz="1200">
              <a:solidFill>
                <a:prstClr val="black"/>
              </a:solidFill>
            </a:endParaRPr>
          </a:p>
        </p:txBody>
      </p:sp>
    </p:spTree>
    <p:extLst>
      <p:ext uri="{BB962C8B-B14F-4D97-AF65-F5344CB8AC3E}">
        <p14:creationId xmlns:p14="http://schemas.microsoft.com/office/powerpoint/2010/main" val="79673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a:t>
            </a:r>
            <a:r>
              <a:rPr lang="sv-SE" baseline="0" dirty="0"/>
              <a:t> visade sedan hur vi specificerat målbeteendet i vårt exempel av ett gemensamt förhållningssätt i möte med dementa patienter genom att använda oss av ett antal frågor: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Vem ska göra målbeteendet: all vårdande personal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Vad ska de göra? Se patienten i ögonen när man pratar med patienten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Var? I alla miljöer där patienten vistas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När? i möte med patienten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Hur ofta? Vid varje möte med patienten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Med vem: med patienten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52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Ni</a:t>
            </a:r>
            <a:r>
              <a:rPr lang="sv-SE" baseline="0" dirty="0"/>
              <a:t> gjorde sedan en övning där ni fick prioritera mellan era målbeteenden och välja 1 eller max tre beteenden att börja arbeta med. Då skulle ni tänka på vilka målbeteenden ni trodde skulle ha störst effekt på det problem ni ville lösa samt kunna ändras lättast. Vi påminde er om att välja återkommande beteenden, inte något som sker en gång eller vart tredje år. Ni skrev in era prioriterade målbeteenden i tabell 4 på sidan 6. </a:t>
            </a:r>
            <a:endParaRPr lang="sv-SE"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43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I nästa övning fick ni arbeta med att göra ert målbeteende så specifikt</a:t>
            </a:r>
            <a:r>
              <a:rPr lang="sv-SE" baseline="0" dirty="0"/>
              <a:t> som möjligt genom att svara på frågorna vem, vad, var, när, hur ofta och med vem.  Ni antecknade dessa i tabell 5 på sida 7. Här handlade det om att beskriva ett målbeteende så tydligt att ingen skulle kunna missförstå vad som menades.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977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Nästa steg i modellen var att analysera vilka behov som finns</a:t>
            </a:r>
            <a:r>
              <a:rPr lang="sv-SE" baseline="0" dirty="0"/>
              <a:t> hos medarbetarna för att kunna utföra målbeteendet. Denna analys görs för att sedan kunna välja implementeringsstrategier som matchar mot de behov ni identifierat.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34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200" b="1" dirty="0">
                <a:latin typeface="+mn-lt"/>
              </a:rPr>
              <a:t>För</a:t>
            </a:r>
            <a:r>
              <a:rPr lang="sv-SE" sz="1200" b="1" baseline="0" dirty="0">
                <a:latin typeface="+mn-lt"/>
              </a:rPr>
              <a:t> att göra denna analys använde vi oss av en modell för beteendeförändring som visar att vårt beteende påverkas av tre huvudsakliga faktorer, kompetens, motivation och möjlighet. Kompetens handlar om jag vet vad jag ska göra, och hur. Motivation kan tex vara om jag ser fördelar med beteendet, att jag tror att det kommer leda till nånting bra, och att jag tror att jag klarar av att göra beteendet. Möjlighet är faktorer som ligger utanför individen, såsom tillgång till resurser, stöd och material men innehåller t.ex. också de social normer som omger oss. </a:t>
            </a:r>
            <a:endParaRPr lang="sv-SE" sz="1200" b="1" dirty="0">
              <a:latin typeface="+mn-lt"/>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7AC-23FF-4EE5-8009-653A5A0446F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936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 denna analys</a:t>
            </a:r>
            <a:r>
              <a:rPr lang="sv-SE" sz="1200" kern="1200" baseline="0" dirty="0">
                <a:solidFill>
                  <a:schemeClr val="tx1"/>
                </a:solidFill>
                <a:effectLst/>
                <a:latin typeface="+mn-lt"/>
                <a:ea typeface="+mn-ea"/>
                <a:cs typeface="+mn-cs"/>
              </a:rPr>
              <a:t> hade vi skapat en mer detaljerad lista för vad som ingick under varje faktor: kompetens (det blåa fältet), motivation (gul) , och möjlighet (grön).</a:t>
            </a:r>
            <a:endParaRPr lang="sv-SE" sz="1200" b="1"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1" kern="1200" baseline="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4171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Vi visade</a:t>
            </a:r>
            <a:r>
              <a:rPr lang="sv-SE" baseline="0" dirty="0"/>
              <a:t> sedan återigen vårt exempel där de största behoven hos medarbetarna identifierats som färdigheter (dvs ett blått kompetensbehov) samt förståelse och tilltro till egen förmåga (som är gula motivationsbehov).  </a:t>
            </a:r>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023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dirty="0">
                <a:solidFill>
                  <a:schemeClr val="tx1"/>
                </a:solidFill>
                <a:effectLst/>
                <a:latin typeface="+mn-lt"/>
                <a:ea typeface="+mn-ea"/>
                <a:cs typeface="+mn-cs"/>
              </a:rPr>
              <a:t>Listan</a:t>
            </a:r>
            <a:r>
              <a:rPr lang="sv-SE" sz="1200" b="0" kern="1200" baseline="0" dirty="0">
                <a:solidFill>
                  <a:schemeClr val="tx1"/>
                </a:solidFill>
                <a:effectLst/>
                <a:latin typeface="+mn-lt"/>
                <a:ea typeface="+mn-ea"/>
                <a:cs typeface="+mn-cs"/>
              </a:rPr>
              <a:t> över behov fick ni sedan diskutera tillsammans i er grupp. Ni listade sedan de tre behov som ni ansåg vara viktigast just nu. Detta antecknade ni i tabell 7 på sidan 12. </a:t>
            </a:r>
            <a:endParaRPr lang="sv-SE" sz="1200" b="1" kern="1200" dirty="0">
              <a:solidFill>
                <a:schemeClr val="tx1"/>
              </a:solidFill>
              <a:effectLst/>
              <a:latin typeface="+mn-lt"/>
              <a:ea typeface="+mn-ea"/>
              <a:cs typeface="+mn-cs"/>
            </a:endParaRP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53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Ni ska formulera målbeteenden som hänger ihop med vad ni skrev i den första blå bollen att ni ville uppnå</a:t>
            </a:r>
          </a:p>
          <a:p>
            <a:endParaRPr lang="sv-SE" dirty="0"/>
          </a:p>
          <a:p>
            <a:pPr marL="171450" indent="-171450">
              <a:buFont typeface="Arial" panose="020B0604020202020204" pitchFamily="34" charset="0"/>
              <a:buChar char="•"/>
            </a:pPr>
            <a:r>
              <a:rPr lang="sv-SE" dirty="0"/>
              <a:t>Börja med att </a:t>
            </a:r>
            <a:r>
              <a:rPr lang="sv-SE" dirty="0" err="1"/>
              <a:t>brainstorma</a:t>
            </a:r>
            <a:r>
              <a:rPr lang="sv-SE" dirty="0"/>
              <a:t> i ert team kring alla möjliga beteenden som kan leda till det ni vill uppnå</a:t>
            </a:r>
          </a:p>
          <a:p>
            <a:endParaRPr lang="sv-S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u="none" baseline="0" dirty="0"/>
              <a:t>Viktigt att beteendet inte är vägen dit (</a:t>
            </a:r>
            <a:r>
              <a:rPr lang="sv-SE" b="0" u="none" baseline="0" dirty="0" err="1"/>
              <a:t>t.ex</a:t>
            </a:r>
            <a:r>
              <a:rPr lang="sv-SE" b="0" u="none" baseline="0" dirty="0"/>
              <a:t> utbilda personal) eller ett engångsbeteende (</a:t>
            </a:r>
            <a:r>
              <a:rPr lang="sv-SE" b="0" u="none" baseline="0" dirty="0" err="1"/>
              <a:t>t.ex</a:t>
            </a:r>
            <a:r>
              <a:rPr lang="sv-SE" b="0" u="none" baseline="0" dirty="0"/>
              <a:t> göra en checklista) utan ett varaktigt beteende.</a:t>
            </a:r>
          </a:p>
          <a:p>
            <a:endParaRPr lang="sv-SE" dirty="0"/>
          </a:p>
          <a:p>
            <a:pPr marL="171450" indent="-171450">
              <a:buFont typeface="Arial" panose="020B0604020202020204" pitchFamily="34" charset="0"/>
              <a:buChar char="•"/>
            </a:pPr>
            <a:r>
              <a:rPr lang="sv-SE" dirty="0"/>
              <a:t>Fokusera därför på beteenden som medarbetare ska göra kontinuerligt</a:t>
            </a:r>
            <a:r>
              <a:rPr lang="sv-SE" baseline="0" dirty="0"/>
              <a:t> och tä</a:t>
            </a:r>
            <a:r>
              <a:rPr lang="sv-SE" dirty="0"/>
              <a:t>nk på att beteendet är det som medarbetarna ska göra efter implementeringen är klar. Kom ihåg att beteenden går</a:t>
            </a:r>
            <a:r>
              <a:rPr lang="sv-SE" baseline="0" dirty="0"/>
              <a:t> att filma!</a:t>
            </a:r>
            <a:endParaRPr lang="sv-SE" dirty="0"/>
          </a:p>
          <a:p>
            <a:endParaRPr lang="sv-SE" dirty="0"/>
          </a:p>
          <a:p>
            <a:pPr marL="171450" indent="-171450">
              <a:buFont typeface="Arial" panose="020B0604020202020204" pitchFamily="34" charset="0"/>
              <a:buChar char="•"/>
            </a:pPr>
            <a:r>
              <a:rPr lang="sv-SE" dirty="0"/>
              <a:t>Övningen finns i Arbetshäftet, Tabell 2, sid 4 </a:t>
            </a:r>
          </a:p>
          <a:p>
            <a:endParaRPr lang="sv-SE" dirty="0"/>
          </a:p>
          <a:p>
            <a:pPr marL="171450" indent="-171450">
              <a:buFont typeface="Arial" panose="020B0604020202020204" pitchFamily="34" charset="0"/>
              <a:buChar char="•"/>
            </a:pPr>
            <a:r>
              <a:rPr lang="sv-SE" b="1" dirty="0"/>
              <a:t>Tiden för övningen är ca 30 min </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8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Detta är modellen ni kommer att arbeta efter och lära er om i denna workshopserie. Tanken är att ni efter denna termin också ska kunna använda denna modell när ni ska implementera nästa förbättringsarbete, riktlinje eller metod. Modellen består av ett antal steg som ni kommer att arbeta med under våren. Grundidén är att modellen är till hjälp för att analysera vem som behöver göra vad annorlunda, var, när och hur. En annan sak som är viktig med modellen är att man analyserar vad som behövs för att medarbetarna ska kunna bete sig på det nya sättet som är förväntat. </a:t>
            </a:r>
            <a:r>
              <a:rPr lang="sv-SE" dirty="0">
                <a:latin typeface="Times" charset="0"/>
              </a:rPr>
              <a:t>Ofta hoppar man över detta steg och skyndar till strategier – dessvärre har forskningen visat att detta steg är helt avgörande för  annars riskerar man att använder strategier som inte är kopplade till behoven på arbetsplatsen.  </a:t>
            </a:r>
            <a:r>
              <a:rPr lang="sv-SE" baseline="0" dirty="0">
                <a:latin typeface="Times" charset="0"/>
              </a:rPr>
              <a:t>Många modeller för förändringarabete omfattar att sätta mål men risken är att målen är så övergripande att de inte guidar arbetet i praktiken. Att tänka i termer av beteenden kan underlätta. </a:t>
            </a:r>
          </a:p>
          <a:p>
            <a:endParaRPr lang="sv-SE" u="sng" baseline="0" dirty="0">
              <a:latin typeface="Times" charset="0"/>
            </a:endParaRPr>
          </a:p>
          <a:p>
            <a:r>
              <a:rPr lang="sv-SE" u="none" baseline="0" dirty="0">
                <a:latin typeface="Times" charset="0"/>
              </a:rPr>
              <a:t>Första steget innebär att man formulerar vad man vill uppnå. Andra steget innebär att man bryter ner detta till beteenden så att man vet vad man förväntas göra. I tredje steget analyseras vad medarbetarna behöver för att kunna göra de nya beteendet som tagits fram. Baserat på dessa behov, väljs ett antal implementeringsstrategier, som sedan prövas. I sista steget följer man upp huruvida beteendet utförs s som det var planerat. </a:t>
            </a:r>
            <a:endParaRPr lang="sv-SE" u="none" dirty="0"/>
          </a:p>
          <a:p>
            <a:endParaRPr lang="sv-SE" dirty="0"/>
          </a:p>
          <a:p>
            <a:r>
              <a:rPr lang="sv-SE" b="1" dirty="0"/>
              <a:t>Det är viktigt att komma ihåg att ni kan flytta er mellan de olika stegen under arbetets gång, det är inte någon linjär process. Frågor kring modellen?</a:t>
            </a:r>
            <a:endParaRPr lang="sv-SE" sz="1100" b="1" dirty="0"/>
          </a:p>
          <a:p>
            <a:endParaRPr lang="sv-SE" dirty="0"/>
          </a:p>
          <a:p>
            <a:endParaRPr lang="en-GB" dirty="0"/>
          </a:p>
        </p:txBody>
      </p:sp>
      <p:sp>
        <p:nvSpPr>
          <p:cNvPr id="4" name="Slide Number Placeholder 3"/>
          <p:cNvSpPr>
            <a:spLocks noGrp="1"/>
          </p:cNvSpPr>
          <p:nvPr>
            <p:ph type="sldNum" sz="quarter" idx="5"/>
          </p:nvPr>
        </p:nvSpPr>
        <p:spPr/>
        <p:txBody>
          <a:bodyPr/>
          <a:lstStyle/>
          <a:p>
            <a:fld id="{B9A130A4-5A10-49A4-920E-E4B30E8E9DB2}" type="slidenum">
              <a:rPr lang="en-US" smtClean="0"/>
              <a:t>2</a:t>
            </a:fld>
            <a:endParaRPr lang="en-US"/>
          </a:p>
        </p:txBody>
      </p:sp>
    </p:spTree>
    <p:extLst>
      <p:ext uri="{BB962C8B-B14F-4D97-AF65-F5344CB8AC3E}">
        <p14:creationId xmlns:p14="http://schemas.microsoft.com/office/powerpoint/2010/main" val="23652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Nu ska vi börja med att arbeta med modellen</a:t>
            </a:r>
          </a:p>
          <a:p>
            <a:endParaRPr lang="sv-SE" baseline="0" dirty="0">
              <a:latin typeface="Times" charset="0"/>
            </a:endParaRPr>
          </a:p>
          <a:p>
            <a:r>
              <a:rPr lang="sv-SE" baseline="0" dirty="0">
                <a:latin typeface="Times" charset="0"/>
              </a:rPr>
              <a:t>Vi kommer att följa ett praktiskt exempel under kommande workshopar.</a:t>
            </a:r>
          </a:p>
          <a:p>
            <a:r>
              <a:rPr lang="sv-SE" baseline="0" dirty="0">
                <a:latin typeface="Times" charset="0"/>
              </a:rPr>
              <a:t>Vi börjar med den första bollen, ”Beskriv vad ni vill uppnå”. Detta steg består av två olika delar. </a:t>
            </a:r>
          </a:p>
          <a:p>
            <a:pPr marL="171450" indent="-171450">
              <a:buFont typeface="Arial" panose="020B0604020202020204" pitchFamily="34" charset="0"/>
              <a:buChar char="•"/>
            </a:pPr>
            <a:r>
              <a:rPr lang="sv-SE" baseline="0" dirty="0">
                <a:latin typeface="Times" charset="0"/>
              </a:rPr>
              <a:t>Fundera över vilket problem ni avser lösa med er implementering, dvs, varför införs det nya arbetssättet? En problembeskrivning kan vara bra för att kunna reda ut vilka beteenden som kan behöva ändras. Problemet kan vara för höga infektionsfrekvenser på ett sjukhus, ett ojämlikt bemötande av klienter eller hög skolfrånvaro hos elever. </a:t>
            </a:r>
          </a:p>
          <a:p>
            <a:pPr marL="171450" indent="-171450">
              <a:buFont typeface="Arial" panose="020B0604020202020204" pitchFamily="34" charset="0"/>
              <a:buChar char="•"/>
            </a:pPr>
            <a:r>
              <a:rPr lang="sv-SE" baseline="0" dirty="0">
                <a:latin typeface="Times" charset="0"/>
              </a:rPr>
              <a:t>Beskriv sedan vad ni vill uppnå med er implementering, hur ser det ut när implementeringen är klar?</a:t>
            </a:r>
          </a:p>
          <a:p>
            <a:endParaRPr lang="sv-SE" baseline="0" dirty="0">
              <a:latin typeface="Times" charset="0"/>
            </a:endParaRPr>
          </a:p>
          <a:p>
            <a:r>
              <a:rPr lang="sv-SE" baseline="0" dirty="0">
                <a:latin typeface="Times" charset="0"/>
              </a:rPr>
              <a:t>I vårt exempel blir det:</a:t>
            </a:r>
          </a:p>
          <a:p>
            <a:r>
              <a:rPr lang="sv-SE" u="none" dirty="0"/>
              <a:t>Problem: Att de dementa patienterna är oroliga</a:t>
            </a:r>
          </a:p>
          <a:p>
            <a:r>
              <a:rPr lang="sv-SE" u="none" dirty="0"/>
              <a:t>Uppnå: Ett gemensamt förhållningssätt i möte med dement patient</a:t>
            </a:r>
          </a:p>
          <a:p>
            <a:endParaRPr lang="sv-SE" u="none" dirty="0"/>
          </a:p>
          <a:p>
            <a:endParaRPr lang="en-GB" dirty="0"/>
          </a:p>
        </p:txBody>
      </p:sp>
      <p:sp>
        <p:nvSpPr>
          <p:cNvPr id="4" name="Slide Number Placeholder 3"/>
          <p:cNvSpPr>
            <a:spLocks noGrp="1"/>
          </p:cNvSpPr>
          <p:nvPr>
            <p:ph type="sldNum" sz="quarter" idx="5"/>
          </p:nvPr>
        </p:nvSpPr>
        <p:spPr/>
        <p:txBody>
          <a:bodyPr/>
          <a:lstStyle/>
          <a:p>
            <a:fld id="{B9A130A4-5A10-49A4-920E-E4B30E8E9DB2}" type="slidenum">
              <a:rPr lang="en-US" smtClean="0"/>
              <a:t>3</a:t>
            </a:fld>
            <a:endParaRPr lang="en-US"/>
          </a:p>
        </p:txBody>
      </p:sp>
    </p:spTree>
    <p:extLst>
      <p:ext uri="{BB962C8B-B14F-4D97-AF65-F5344CB8AC3E}">
        <p14:creationId xmlns:p14="http://schemas.microsoft.com/office/powerpoint/2010/main" val="282459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t>Det är viktigt att ni håller formuleringen övergripande och inte för detaljerad, det steget kommer vi till sen.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t>Det är mycket viktigt att inte beskriva vägen till det ni vill uppnå utan </a:t>
            </a:r>
            <a:r>
              <a:rPr lang="sv-SE" sz="1200" b="1" baseline="0" dirty="0"/>
              <a:t>hur vill ni att det ska vara EFTER att ni genomfört er implementering!</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På sida</a:t>
            </a:r>
            <a:r>
              <a:rPr lang="sv-SE" sz="1200" baseline="0" dirty="0"/>
              <a:t> 3 i arbetshäftet har ni den första övningen för idag som går ut på att i ert team formulera vilket problem ni vill lösa samt vad det är ni vill uppnå i er implementering.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baseline="0" dirty="0"/>
              <a:t>Tiden för övningen ca 20 min </a:t>
            </a:r>
            <a:endParaRPr lang="sv-SE" sz="1200" baseline="0" dirty="0"/>
          </a:p>
          <a:p>
            <a:pPr marL="171422" indent="-171422">
              <a:buFontTx/>
              <a:buChar char="-"/>
            </a:pPr>
            <a:endParaRPr lang="sv-SE" baseline="0" dirty="0"/>
          </a:p>
        </p:txBody>
      </p:sp>
      <p:sp>
        <p:nvSpPr>
          <p:cNvPr id="4" name="Slide Number Placeholder 3"/>
          <p:cNvSpPr>
            <a:spLocks noGrp="1"/>
          </p:cNvSpPr>
          <p:nvPr>
            <p:ph type="sldNum" sz="quarter" idx="5"/>
          </p:nvPr>
        </p:nvSpPr>
        <p:spPr/>
        <p:txBody>
          <a:bodyPr/>
          <a:lstStyle/>
          <a:p>
            <a:fld id="{B9A130A4-5A10-49A4-920E-E4B30E8E9DB2}" type="slidenum">
              <a:rPr lang="en-US" smtClean="0"/>
              <a:t>4</a:t>
            </a:fld>
            <a:endParaRPr lang="en-US"/>
          </a:p>
        </p:txBody>
      </p:sp>
    </p:spTree>
    <p:extLst>
      <p:ext uri="{BB962C8B-B14F-4D97-AF65-F5344CB8AC3E}">
        <p14:creationId xmlns:p14="http://schemas.microsoft.com/office/powerpoint/2010/main" val="230658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a:ln/>
        </p:spPr>
      </p:sp>
      <p:sp>
        <p:nvSpPr>
          <p:cNvPr id="33795"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dirty="0">
              <a:latin typeface="Times" charset="0"/>
            </a:endParaRPr>
          </a:p>
          <a:p>
            <a:pPr marL="171450" indent="-171450">
              <a:buFont typeface="Arial" panose="020B0604020202020204" pitchFamily="34" charset="0"/>
              <a:buChar char="•"/>
            </a:pPr>
            <a:r>
              <a:rPr lang="sv-SE" dirty="0">
                <a:latin typeface="+mn-lt"/>
              </a:rPr>
              <a:t>Vi menar att implementering innebär beteendeförändring, när något nytt har implementerats innebär det att man gör ett nytt beteende, något man inte gjort förut. Detta gäller alla: medarbetare, ledare,</a:t>
            </a:r>
            <a:r>
              <a:rPr lang="sv-SE" baseline="0" dirty="0">
                <a:latin typeface="+mn-lt"/>
              </a:rPr>
              <a:t> administrativ personal</a:t>
            </a:r>
          </a:p>
          <a:p>
            <a:pPr marL="171450" indent="-171450">
              <a:buFont typeface="Arial" panose="020B0604020202020204" pitchFamily="34" charset="0"/>
              <a:buChar char="•"/>
            </a:pPr>
            <a:endParaRPr lang="sv-SE" baseline="0" dirty="0">
              <a:latin typeface="+mn-lt"/>
            </a:endParaRPr>
          </a:p>
          <a:p>
            <a:pPr marL="171450" indent="-171450">
              <a:buFont typeface="Arial" panose="020B0604020202020204" pitchFamily="34" charset="0"/>
              <a:buChar char="•"/>
            </a:pPr>
            <a:r>
              <a:rPr lang="sv-SE" dirty="0">
                <a:latin typeface="+mn-lt"/>
              </a:rPr>
              <a:t>Denna utbildning kommer att fokusera på konkreta</a:t>
            </a:r>
            <a:r>
              <a:rPr lang="sv-SE" baseline="0" dirty="0">
                <a:latin typeface="+mn-lt"/>
              </a:rPr>
              <a:t> beteenden det vill säga handlingar som medarbetare, chefer, administratörer och så vidare gör i praktiken med att arbeta med dessa riktlinjer.</a:t>
            </a:r>
          </a:p>
          <a:p>
            <a:pPr marL="171450" indent="-171450">
              <a:buFont typeface="Arial" panose="020B0604020202020204" pitchFamily="34" charset="0"/>
              <a:buChar char="•"/>
            </a:pPr>
            <a:endParaRPr lang="sv-SE" baseline="0" dirty="0">
              <a:latin typeface="+mn-lt"/>
            </a:endParaRPr>
          </a:p>
          <a:p>
            <a:pPr marL="171450" indent="-171450">
              <a:buFont typeface="Arial" panose="020B0604020202020204" pitchFamily="34" charset="0"/>
              <a:buChar char="•"/>
            </a:pPr>
            <a:r>
              <a:rPr lang="sv-SE" baseline="0" dirty="0">
                <a:latin typeface="+mn-lt"/>
              </a:rPr>
              <a:t>Det är en stor skillnad mot andra modeller. Genom att bryta ner riktlinjer/handlingsprogram m.m. till beteenden blir det tydligt vad jag som medarbetare förväntas göra. </a:t>
            </a:r>
            <a:endParaRPr lang="sv-SE" dirty="0">
              <a:latin typeface="+mn-lt"/>
            </a:endParaRPr>
          </a:p>
          <a:p>
            <a:endParaRPr lang="sv-SE" dirty="0">
              <a:latin typeface="+mn-lt"/>
            </a:endParaRPr>
          </a:p>
        </p:txBody>
      </p:sp>
      <p:sp>
        <p:nvSpPr>
          <p:cNvPr id="24580" name="Platshållare för bildnummer 3"/>
          <p:cNvSpPr>
            <a:spLocks noGrp="1"/>
          </p:cNvSpPr>
          <p:nvPr>
            <p:ph type="sldNum" sz="quarter" idx="5"/>
          </p:nvPr>
        </p:nvSpPr>
        <p:spPr/>
        <p:txBody>
          <a:bodyPr/>
          <a:lstStyle>
            <a:lvl1pPr eaLnBrk="0" hangingPunct="0">
              <a:defRPr sz="2300">
                <a:solidFill>
                  <a:schemeClr val="tx1"/>
                </a:solidFill>
                <a:latin typeface="Times" charset="0"/>
                <a:ea typeface="ＭＳ Ｐゴシック" charset="0"/>
                <a:cs typeface="Arial" charset="0"/>
              </a:defRPr>
            </a:lvl1pPr>
            <a:lvl2pPr marL="716680" indent="-275646" eaLnBrk="0" hangingPunct="0">
              <a:defRPr sz="2300">
                <a:solidFill>
                  <a:schemeClr val="tx1"/>
                </a:solidFill>
                <a:latin typeface="Times" charset="0"/>
                <a:ea typeface="Arial" charset="0"/>
                <a:cs typeface="Arial" charset="0"/>
              </a:defRPr>
            </a:lvl2pPr>
            <a:lvl3pPr marL="1102587" indent="-220517" eaLnBrk="0" hangingPunct="0">
              <a:defRPr sz="2300">
                <a:solidFill>
                  <a:schemeClr val="tx1"/>
                </a:solidFill>
                <a:latin typeface="Times" charset="0"/>
                <a:ea typeface="Arial" charset="0"/>
                <a:cs typeface="Arial" charset="0"/>
              </a:defRPr>
            </a:lvl3pPr>
            <a:lvl4pPr marL="1543622" indent="-220517" eaLnBrk="0" hangingPunct="0">
              <a:defRPr sz="2300">
                <a:solidFill>
                  <a:schemeClr val="tx1"/>
                </a:solidFill>
                <a:latin typeface="Times" charset="0"/>
                <a:ea typeface="Arial" charset="0"/>
                <a:cs typeface="Arial" charset="0"/>
              </a:defRPr>
            </a:lvl4pPr>
            <a:lvl5pPr marL="1984656" indent="-220517" eaLnBrk="0" hangingPunct="0">
              <a:defRPr sz="2300">
                <a:solidFill>
                  <a:schemeClr val="tx1"/>
                </a:solidFill>
                <a:latin typeface="Times" charset="0"/>
                <a:ea typeface="Arial" charset="0"/>
                <a:cs typeface="Arial" charset="0"/>
              </a:defRPr>
            </a:lvl5pPr>
            <a:lvl6pPr marL="2425691" indent="-220517" eaLnBrk="0" fontAlgn="base" hangingPunct="0">
              <a:spcBef>
                <a:spcPct val="0"/>
              </a:spcBef>
              <a:spcAft>
                <a:spcPct val="0"/>
              </a:spcAft>
              <a:defRPr sz="2300">
                <a:solidFill>
                  <a:schemeClr val="tx1"/>
                </a:solidFill>
                <a:latin typeface="Times" charset="0"/>
                <a:ea typeface="Arial" charset="0"/>
                <a:cs typeface="Arial" charset="0"/>
              </a:defRPr>
            </a:lvl6pPr>
            <a:lvl7pPr marL="2866727" indent="-220517" eaLnBrk="0" fontAlgn="base" hangingPunct="0">
              <a:spcBef>
                <a:spcPct val="0"/>
              </a:spcBef>
              <a:spcAft>
                <a:spcPct val="0"/>
              </a:spcAft>
              <a:defRPr sz="2300">
                <a:solidFill>
                  <a:schemeClr val="tx1"/>
                </a:solidFill>
                <a:latin typeface="Times" charset="0"/>
                <a:ea typeface="Arial" charset="0"/>
                <a:cs typeface="Arial" charset="0"/>
              </a:defRPr>
            </a:lvl7pPr>
            <a:lvl8pPr marL="3307761" indent="-220517" eaLnBrk="0" fontAlgn="base" hangingPunct="0">
              <a:spcBef>
                <a:spcPct val="0"/>
              </a:spcBef>
              <a:spcAft>
                <a:spcPct val="0"/>
              </a:spcAft>
              <a:defRPr sz="2300">
                <a:solidFill>
                  <a:schemeClr val="tx1"/>
                </a:solidFill>
                <a:latin typeface="Times" charset="0"/>
                <a:ea typeface="Arial" charset="0"/>
                <a:cs typeface="Arial" charset="0"/>
              </a:defRPr>
            </a:lvl8pPr>
            <a:lvl9pPr marL="3748796" indent="-220517" eaLnBrk="0" fontAlgn="base" hangingPunct="0">
              <a:spcBef>
                <a:spcPct val="0"/>
              </a:spcBef>
              <a:spcAft>
                <a:spcPct val="0"/>
              </a:spcAft>
              <a:defRPr sz="2300">
                <a:solidFill>
                  <a:schemeClr val="tx1"/>
                </a:solidFill>
                <a:latin typeface="Times" charset="0"/>
                <a:ea typeface="Arial" charset="0"/>
                <a:cs typeface="Arial" charset="0"/>
              </a:defRPr>
            </a:lvl9pPr>
          </a:lstStyle>
          <a:p>
            <a:fld id="{4D8E89F5-6338-B143-9B72-3DF9310ECC9B}" type="slidenum">
              <a:rPr lang="sv-SE" sz="1200"/>
              <a:pPr/>
              <a:t>5</a:t>
            </a:fld>
            <a:endParaRPr lang="sv-S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aseline="0" dirty="0"/>
              <a:t>Vad är då ett beteende?</a:t>
            </a:r>
          </a:p>
          <a:p>
            <a:pPr marL="171450" indent="-171450">
              <a:buFont typeface="Arial" panose="020B0604020202020204" pitchFamily="34" charset="0"/>
              <a:buChar char="•"/>
            </a:pPr>
            <a:endParaRPr lang="sv-SE" baseline="0" dirty="0"/>
          </a:p>
          <a:p>
            <a:pPr marL="171450" indent="-171450">
              <a:buFont typeface="Arial" panose="020B0604020202020204" pitchFamily="34" charset="0"/>
              <a:buChar char="•"/>
            </a:pPr>
            <a:r>
              <a:rPr lang="sv-SE" baseline="0" dirty="0"/>
              <a:t>På implementeringsenheten på CES använder vi oss av definitionen att det är allt en person gör och säger. </a:t>
            </a:r>
          </a:p>
          <a:p>
            <a:pPr marL="171450" indent="-171450">
              <a:buFont typeface="Arial" panose="020B0604020202020204" pitchFamily="34" charset="0"/>
              <a:buChar char="•"/>
            </a:pPr>
            <a:endParaRPr lang="sv-SE" baseline="0" dirty="0"/>
          </a:p>
          <a:p>
            <a:pPr marL="171450" indent="-171450">
              <a:buFont typeface="Arial" panose="020B0604020202020204" pitchFamily="34" charset="0"/>
              <a:buChar char="•"/>
            </a:pPr>
            <a:r>
              <a:rPr lang="sv-SE" baseline="0" dirty="0"/>
              <a:t>I vissa teorier inkluderas även tankar i beteende, men här definierar vi beteende som det ni kan se på film. </a:t>
            </a:r>
          </a:p>
          <a:p>
            <a:pPr marL="171450" indent="-171450">
              <a:buFont typeface="Arial" panose="020B0604020202020204" pitchFamily="34" charset="0"/>
              <a:buChar char="•"/>
            </a:pPr>
            <a:endParaRPr lang="sv-SE" baseline="0" dirty="0"/>
          </a:p>
          <a:p>
            <a:pPr marL="171450" indent="-171450">
              <a:buFont typeface="Arial" panose="020B0604020202020204" pitchFamily="34" charset="0"/>
              <a:buChar char="•"/>
            </a:pPr>
            <a:r>
              <a:rPr lang="sv-SE" baseline="0" dirty="0"/>
              <a:t>Det är oftast en rimlig nivå att en arbetsgivare får bestämma om beteende, det vill säga vad vi ska göra på en arbetsplats, men inte vad vi ska tänka.</a:t>
            </a:r>
          </a:p>
          <a:p>
            <a:pPr marL="171450" indent="-171450">
              <a:buFont typeface="Arial" panose="020B0604020202020204" pitchFamily="34" charset="0"/>
              <a:buChar char="•"/>
            </a:pPr>
            <a:endParaRPr lang="sv-SE" baseline="0" dirty="0"/>
          </a:p>
          <a:p>
            <a:pPr marL="171450" indent="-171450">
              <a:buFont typeface="Arial" panose="020B0604020202020204" pitchFamily="34" charset="0"/>
              <a:buChar char="•"/>
            </a:pPr>
            <a:r>
              <a:rPr lang="sv-SE" baseline="0" dirty="0"/>
              <a:t>Det finns ett par viktiga saker att tänka på: </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a:t>1. Att skilja mellan beteende och tillstånd. </a:t>
            </a:r>
          </a:p>
          <a:p>
            <a:pPr marL="180000" lvl="1" indent="-180000">
              <a:buFont typeface="Arial" panose="020B0604020202020204" pitchFamily="34" charset="0"/>
              <a:buChar char="•"/>
            </a:pPr>
            <a:endParaRPr lang="sv-SE" baseline="0" dirty="0"/>
          </a:p>
          <a:p>
            <a:pPr marL="0" lvl="0" indent="-180000">
              <a:buFont typeface="Arial" panose="020B0604020202020204" pitchFamily="34" charset="0"/>
              <a:buChar char="•"/>
            </a:pPr>
            <a:r>
              <a:rPr lang="sv-SE" baseline="0" dirty="0"/>
              <a:t>Beteende är att TA PÅ SIG GLASÖGON, tillstånd att bära glasögon.</a:t>
            </a:r>
          </a:p>
          <a:p>
            <a:pPr marL="0" lvl="0" indent="-180000">
              <a:buFont typeface="Arial" panose="020B0604020202020204" pitchFamily="34" charset="0"/>
              <a:buChar char="•"/>
            </a:pPr>
            <a:endParaRPr lang="sv-SE" baseline="0" dirty="0"/>
          </a:p>
          <a:p>
            <a:pPr marL="0" lvl="0" indent="-180000">
              <a:buFont typeface="Arial" panose="020B0604020202020204" pitchFamily="34" charset="0"/>
              <a:buChar char="•"/>
            </a:pPr>
            <a:r>
              <a:rPr lang="sv-SE" baseline="0" dirty="0"/>
              <a:t>Beteende är att FRÅGA EFTER PATIENTENS LEVANDSVANOR, tillstånd är att vara intresserad av patientens levandsvanor. </a:t>
            </a:r>
          </a:p>
          <a:p>
            <a:pPr marL="0" lvl="0" indent="-180000">
              <a:buFont typeface="Arial" panose="020B0604020202020204" pitchFamily="34" charset="0"/>
              <a:buChar char="•"/>
            </a:pPr>
            <a:endParaRPr lang="sv-SE" baseline="0" dirty="0"/>
          </a:p>
          <a:p>
            <a:pPr marL="0" lvl="0" indent="-180000">
              <a:buFont typeface="Arial" panose="020B0604020202020204" pitchFamily="34" charset="0"/>
              <a:buChar char="•"/>
            </a:pPr>
            <a:r>
              <a:rPr lang="sv-SE" baseline="0" dirty="0"/>
              <a:t>Beteende är att hänvisa en våldsutsatt person till en hjälpinstans, tillstånd är att ha kunskap om vilken hjälp som finns att få. </a:t>
            </a:r>
          </a:p>
          <a:p>
            <a:pPr marL="457200" lvl="1" indent="0">
              <a:buFont typeface="Arial" panose="020B0604020202020204" pitchFamily="34" charset="0"/>
              <a:buNone/>
            </a:pPr>
            <a:endParaRPr lang="sv-SE" baseline="0" dirty="0"/>
          </a:p>
          <a:p>
            <a:pPr marL="0" lvl="0" indent="0">
              <a:buFont typeface="Arial" panose="020B0604020202020204" pitchFamily="34" charset="0"/>
              <a:buNone/>
            </a:pPr>
            <a:r>
              <a:rPr lang="sv-SE" baseline="0" dirty="0"/>
              <a:t>2. Beskriva beteendet på en tillräckligt specifik nivå – jämför bygga (vad gör man när man bygger? Snickrar – vad gör man då? Såga = tillräckligt specifikt (rita på tavlan Bygga – subkategori snickra – subkategori såga)</a:t>
            </a:r>
            <a:endParaRPr lang="sv-SE" dirty="0"/>
          </a:p>
        </p:txBody>
      </p:sp>
      <p:sp>
        <p:nvSpPr>
          <p:cNvPr id="4" name="Platshållare för bildnummer 3"/>
          <p:cNvSpPr>
            <a:spLocks noGrp="1"/>
          </p:cNvSpPr>
          <p:nvPr>
            <p:ph type="sldNum" sz="quarter" idx="10"/>
          </p:nvPr>
        </p:nvSpPr>
        <p:spPr/>
        <p:txBody>
          <a:bodyPr/>
          <a:lstStyle/>
          <a:p>
            <a:fld id="{B9A130A4-5A10-49A4-920E-E4B30E8E9DB2}" type="slidenum">
              <a:rPr lang="en-US" smtClean="0"/>
              <a:t>6</a:t>
            </a:fld>
            <a:endParaRPr lang="en-US"/>
          </a:p>
        </p:txBody>
      </p:sp>
    </p:spTree>
    <p:extLst>
      <p:ext uri="{BB962C8B-B14F-4D97-AF65-F5344CB8AC3E}">
        <p14:creationId xmlns:p14="http://schemas.microsoft.com/office/powerpoint/2010/main" val="190215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När ni nu har formulerat vad ni vill uppnå är</a:t>
            </a:r>
            <a:r>
              <a:rPr lang="sv-SE" baseline="0" dirty="0"/>
              <a:t> det dags att komma fram till vilka målbeteenden som kan leda till det ni vill uppnå. </a:t>
            </a:r>
            <a:endParaRPr lang="sv-SE" dirty="0"/>
          </a:p>
          <a:p>
            <a:pPr marL="171450" indent="-171450">
              <a:buFont typeface="Arial" panose="020B0604020202020204" pitchFamily="34" charset="0"/>
              <a:buChar char="•"/>
            </a:pPr>
            <a:r>
              <a:rPr lang="sv-SE" dirty="0"/>
              <a:t>Här</a:t>
            </a:r>
            <a:r>
              <a:rPr lang="sv-SE" baseline="0" dirty="0"/>
              <a:t> har vi gjort en lista över några beteenden som skulle kunna vara delar i att uppnå ett gemensamt </a:t>
            </a:r>
            <a:r>
              <a:rPr lang="sv-SE" baseline="0" dirty="0" err="1"/>
              <a:t>förjållingssätt</a:t>
            </a:r>
            <a:r>
              <a:rPr lang="sv-SE" baseline="0" dirty="0"/>
              <a:t>. </a:t>
            </a:r>
            <a:endParaRPr lang="sv-SE" dirty="0"/>
          </a:p>
          <a:p>
            <a:pPr marL="0" indent="0">
              <a:buFont typeface="Arial" panose="020B0604020202020204" pitchFamily="34" charset="0"/>
              <a:buNone/>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b="1" baseline="0" dirty="0"/>
          </a:p>
          <a:p>
            <a:endParaRPr lang="en-GB" dirty="0"/>
          </a:p>
        </p:txBody>
      </p:sp>
      <p:sp>
        <p:nvSpPr>
          <p:cNvPr id="4" name="Slide Number Placeholder 3"/>
          <p:cNvSpPr>
            <a:spLocks noGrp="1"/>
          </p:cNvSpPr>
          <p:nvPr>
            <p:ph type="sldNum" sz="quarter" idx="5"/>
          </p:nvPr>
        </p:nvSpPr>
        <p:spPr/>
        <p:txBody>
          <a:bodyPr/>
          <a:lstStyle/>
          <a:p>
            <a:fld id="{B9A130A4-5A10-49A4-920E-E4B30E8E9DB2}" type="slidenum">
              <a:rPr lang="en-US" smtClean="0"/>
              <a:t>7</a:t>
            </a:fld>
            <a:endParaRPr lang="en-US"/>
          </a:p>
        </p:txBody>
      </p:sp>
    </p:spTree>
    <p:extLst>
      <p:ext uri="{BB962C8B-B14F-4D97-AF65-F5344CB8AC3E}">
        <p14:creationId xmlns:p14="http://schemas.microsoft.com/office/powerpoint/2010/main" val="22981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Ni ska formulera målbeteenden som hänger ihop med vad ni skrev i den första blå bollen att ni ville uppnå</a:t>
            </a:r>
          </a:p>
          <a:p>
            <a:endParaRPr lang="sv-SE" dirty="0"/>
          </a:p>
          <a:p>
            <a:pPr marL="171450" indent="-171450">
              <a:buFont typeface="Arial" panose="020B0604020202020204" pitchFamily="34" charset="0"/>
              <a:buChar char="•"/>
            </a:pPr>
            <a:r>
              <a:rPr lang="sv-SE" dirty="0"/>
              <a:t>Börja med att </a:t>
            </a:r>
            <a:r>
              <a:rPr lang="sv-SE" dirty="0" err="1"/>
              <a:t>brainstorma</a:t>
            </a:r>
            <a:r>
              <a:rPr lang="sv-SE" dirty="0"/>
              <a:t> i ert team kring alla möjliga beteenden som kan leda till det ni vill uppnå</a:t>
            </a:r>
          </a:p>
          <a:p>
            <a:endParaRPr lang="sv-S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u="none" baseline="0" dirty="0"/>
              <a:t>Viktigt att beteendet inte är vägen dit (</a:t>
            </a:r>
            <a:r>
              <a:rPr lang="sv-SE" b="0" u="none" baseline="0" dirty="0" err="1"/>
              <a:t>t.ex</a:t>
            </a:r>
            <a:r>
              <a:rPr lang="sv-SE" b="0" u="none" baseline="0" dirty="0"/>
              <a:t> utbilda personal) eller ett engångsbeteende (</a:t>
            </a:r>
            <a:r>
              <a:rPr lang="sv-SE" b="0" u="none" baseline="0" dirty="0" err="1"/>
              <a:t>t.ex</a:t>
            </a:r>
            <a:r>
              <a:rPr lang="sv-SE" b="0" u="none" baseline="0" dirty="0"/>
              <a:t> göra en checklista) utan ett varaktigt beteende.</a:t>
            </a:r>
          </a:p>
          <a:p>
            <a:endParaRPr lang="sv-SE" dirty="0"/>
          </a:p>
          <a:p>
            <a:pPr marL="171450" indent="-171450">
              <a:buFont typeface="Arial" panose="020B0604020202020204" pitchFamily="34" charset="0"/>
              <a:buChar char="•"/>
            </a:pPr>
            <a:r>
              <a:rPr lang="sv-SE" dirty="0"/>
              <a:t>Fokusera därför på beteenden som medarbetare ska göra kontinuerligt</a:t>
            </a:r>
            <a:r>
              <a:rPr lang="sv-SE" baseline="0" dirty="0"/>
              <a:t> och tä</a:t>
            </a:r>
            <a:r>
              <a:rPr lang="sv-SE" dirty="0"/>
              <a:t>nk på att beteendet är det som medarbetarna ska göra efter implementeringen är klar. Kom ihåg att beteenden går</a:t>
            </a:r>
            <a:r>
              <a:rPr lang="sv-SE" baseline="0" dirty="0"/>
              <a:t> att filma!</a:t>
            </a:r>
            <a:endParaRPr lang="sv-SE" dirty="0"/>
          </a:p>
          <a:p>
            <a:endParaRPr lang="sv-SE" dirty="0"/>
          </a:p>
          <a:p>
            <a:pPr marL="171450" indent="-171450">
              <a:buFont typeface="Arial" panose="020B0604020202020204" pitchFamily="34" charset="0"/>
              <a:buChar char="•"/>
            </a:pPr>
            <a:r>
              <a:rPr lang="sv-SE" dirty="0"/>
              <a:t>Övningen finns i Arbetshäftet, Tabell 2, sid 4 </a:t>
            </a:r>
          </a:p>
          <a:p>
            <a:endParaRPr lang="sv-SE" dirty="0"/>
          </a:p>
          <a:p>
            <a:pPr marL="171450" indent="-171450">
              <a:buFont typeface="Arial" panose="020B0604020202020204" pitchFamily="34" charset="0"/>
              <a:buChar char="•"/>
            </a:pPr>
            <a:r>
              <a:rPr lang="sv-SE" b="1" dirty="0"/>
              <a:t>Tiden för övningen är ca 30 min </a:t>
            </a:r>
            <a:endParaRPr lang="en-GB" b="1" dirty="0"/>
          </a:p>
        </p:txBody>
      </p:sp>
      <p:sp>
        <p:nvSpPr>
          <p:cNvPr id="4" name="Slide Number Placeholder 3"/>
          <p:cNvSpPr>
            <a:spLocks noGrp="1"/>
          </p:cNvSpPr>
          <p:nvPr>
            <p:ph type="sldNum" sz="quarter" idx="5"/>
          </p:nvPr>
        </p:nvSpPr>
        <p:spPr/>
        <p:txBody>
          <a:bodyPr/>
          <a:lstStyle/>
          <a:p>
            <a:fld id="{B9A130A4-5A10-49A4-920E-E4B30E8E9DB2}" type="slidenum">
              <a:rPr lang="en-US" smtClean="0"/>
              <a:t>8</a:t>
            </a:fld>
            <a:endParaRPr lang="en-US"/>
          </a:p>
        </p:txBody>
      </p:sp>
    </p:spTree>
    <p:extLst>
      <p:ext uri="{BB962C8B-B14F-4D97-AF65-F5344CB8AC3E}">
        <p14:creationId xmlns:p14="http://schemas.microsoft.com/office/powerpoint/2010/main" val="302446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aseline="0" dirty="0"/>
              <a:t>Efter att ni listat ett antal beteenden som ni vill göra när implementeringen är klar så pratade vi om att beteenden går att beskriva mer eller mindre detaljerat, och att ju mer precisa vi kan bli, </a:t>
            </a:r>
            <a:r>
              <a:rPr lang="sv-SE" baseline="0" dirty="0" err="1"/>
              <a:t>dessto</a:t>
            </a:r>
            <a:r>
              <a:rPr lang="sv-SE" baseline="0" dirty="0"/>
              <a:t> bättre. Vi tog upp exemplet med handtvätt. Det kan tyckas var ett enkelt beteende. Men hur en tvättar händerna har stor betydelse. Det är stor skillnad mellan att spola av händerna i kallt vatten nån sekund, och att följa en instruktion som på bilden till höger. I instruktionen står bland annat att man ska skölja händerna med ljummet vatten, använda flytande tvål och tvätta hela handen, skölja igen med ljummet vatten och till sist torka händerna. Till det lades en sång som visade att en behöver tvätta händerna lika länge som det tar att sjunga blinka lilla stjärna där. Ju mer specifikt vi kan beskriva målbeteendet, </a:t>
            </a:r>
            <a:r>
              <a:rPr lang="sv-SE" baseline="0" dirty="0" err="1"/>
              <a:t>dessto</a:t>
            </a:r>
            <a:r>
              <a:rPr lang="sv-SE" baseline="0" dirty="0"/>
              <a:t> lättare är det att förstå vad en som medarbetare förväntas göra.  </a:t>
            </a:r>
          </a:p>
          <a:p>
            <a:endParaRPr lang="sv-SE" baseline="0" dirty="0">
              <a:solidFill>
                <a:srgbClr val="FF0000"/>
              </a:solidFill>
            </a:endParaRPr>
          </a:p>
          <a:p>
            <a:r>
              <a:rPr lang="sv-SE" baseline="0" dirty="0"/>
              <a: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30A4-5A10-49A4-920E-E4B30E8E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158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3568" y="1340768"/>
            <a:ext cx="7772400" cy="1470025"/>
          </a:xfrm>
        </p:spPr>
        <p:txBody>
          <a:bodyPr/>
          <a:lstStyle>
            <a:lvl1pPr>
              <a:defRPr>
                <a:solidFill>
                  <a:srgbClr val="4F6F17"/>
                </a:solidFill>
                <a:latin typeface="Arial" pitchFamily="34" charset="0"/>
                <a:cs typeface="Arial" pitchFamily="34" charset="0"/>
              </a:defRPr>
            </a:lvl1pPr>
          </a:lstStyle>
          <a:p>
            <a:r>
              <a:rPr lang="en-US"/>
              <a:t>Click to edit Master title style</a:t>
            </a:r>
            <a:endParaRPr lang="sv-SE" dirty="0"/>
          </a:p>
        </p:txBody>
      </p:sp>
      <p:sp>
        <p:nvSpPr>
          <p:cNvPr id="3" name="Underrubrik 2"/>
          <p:cNvSpPr>
            <a:spLocks noGrp="1"/>
          </p:cNvSpPr>
          <p:nvPr>
            <p:ph type="subTitle" idx="1"/>
          </p:nvPr>
        </p:nvSpPr>
        <p:spPr>
          <a:xfrm>
            <a:off x="1403648" y="3861048"/>
            <a:ext cx="6400800" cy="1752600"/>
          </a:xfrm>
        </p:spPr>
        <p:txBody>
          <a:bodyPr>
            <a:normAutofit/>
          </a:bodyPr>
          <a:lstStyle>
            <a:lvl1pPr marL="0" indent="0" algn="ctr">
              <a:buNone/>
              <a:defRPr sz="2800" b="1">
                <a:solidFill>
                  <a:srgbClr val="F8971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dirty="0"/>
          </a:p>
        </p:txBody>
      </p:sp>
      <p:pic>
        <p:nvPicPr>
          <p:cNvPr id="11" name="Bildobjekt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9052" y="6172"/>
            <a:ext cx="181575" cy="968400"/>
          </a:xfrm>
          <a:prstGeom prst="rect">
            <a:avLst/>
          </a:prstGeom>
        </p:spPr>
      </p:pic>
    </p:spTree>
    <p:extLst>
      <p:ext uri="{BB962C8B-B14F-4D97-AF65-F5344CB8AC3E}">
        <p14:creationId xmlns:p14="http://schemas.microsoft.com/office/powerpoint/2010/main" val="424801363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83468918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en-US"/>
              <a:t>Click to edit Master title style</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p:cNvSpPr>
            <a:spLocks noGrp="1"/>
          </p:cNvSpPr>
          <p:nvPr>
            <p:ph type="dt" sz="half" idx="10"/>
          </p:nvPr>
        </p:nvSpPr>
        <p:spPr>
          <a:xfrm>
            <a:off x="457200" y="6356350"/>
            <a:ext cx="2133600" cy="365125"/>
          </a:xfrm>
          <a:prstGeom prst="rect">
            <a:avLst/>
          </a:prstGeom>
        </p:spPr>
        <p:txBody>
          <a:bodyPr/>
          <a:lstStyle/>
          <a:p>
            <a:fld id="{C05A3FCA-3940-438E-97F6-E7E711B5B6AD}" type="datetimeFigureOut">
              <a:rPr lang="sv-SE" smtClean="0"/>
              <a:t>2020-09-14</a:t>
            </a:fld>
            <a:endParaRPr lang="sv-SE"/>
          </a:p>
        </p:txBody>
      </p:sp>
      <p:sp>
        <p:nvSpPr>
          <p:cNvPr id="5" name="Platshållare för sidfot 4"/>
          <p:cNvSpPr>
            <a:spLocks noGrp="1"/>
          </p:cNvSpPr>
          <p:nvPr>
            <p:ph type="ftr" sz="quarter" idx="11"/>
          </p:nvPr>
        </p:nvSpPr>
        <p:spPr>
          <a:xfrm>
            <a:off x="3124200" y="6356350"/>
            <a:ext cx="28956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defRPr/>
            </a:pPr>
            <a:endParaRPr lang="sv-SE" dirty="0">
              <a:solidFill>
                <a:srgbClr val="000000"/>
              </a:solidFill>
            </a:endParaRPr>
          </a:p>
        </p:txBody>
      </p:sp>
    </p:spTree>
    <p:extLst>
      <p:ext uri="{BB962C8B-B14F-4D97-AF65-F5344CB8AC3E}">
        <p14:creationId xmlns:p14="http://schemas.microsoft.com/office/powerpoint/2010/main" val="101681410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dirty="0"/>
          </a:p>
        </p:txBody>
      </p:sp>
      <p:sp>
        <p:nvSpPr>
          <p:cNvPr id="3" name="Platshållare för innehåll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1295667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vsnittsrubrik">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74862127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6898738"/>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421915885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77482930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416407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33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67544" y="980728"/>
            <a:ext cx="3008313" cy="1162050"/>
          </a:xfrm>
        </p:spPr>
        <p:txBody>
          <a:bodyPr anchor="b"/>
          <a:lstStyle>
            <a:lvl1pPr algn="l">
              <a:defRPr sz="2000" b="1"/>
            </a:lvl1pPr>
          </a:lstStyle>
          <a:p>
            <a:r>
              <a:rPr lang="en-US"/>
              <a:t>Click to edit Master title style</a:t>
            </a:r>
            <a:endParaRPr lang="sv-SE"/>
          </a:p>
        </p:txBody>
      </p:sp>
      <p:sp>
        <p:nvSpPr>
          <p:cNvPr id="3" name="Platshållare för innehåll 2"/>
          <p:cNvSpPr>
            <a:spLocks noGrp="1"/>
          </p:cNvSpPr>
          <p:nvPr>
            <p:ph idx="1"/>
          </p:nvPr>
        </p:nvSpPr>
        <p:spPr>
          <a:xfrm>
            <a:off x="3563888" y="10048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text 3"/>
          <p:cNvSpPr>
            <a:spLocks noGrp="1"/>
          </p:cNvSpPr>
          <p:nvPr>
            <p:ph type="body" sz="half" idx="2"/>
          </p:nvPr>
        </p:nvSpPr>
        <p:spPr>
          <a:xfrm>
            <a:off x="467544" y="213285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10120085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v-SE"/>
          </a:p>
        </p:txBody>
      </p:sp>
      <p:sp>
        <p:nvSpPr>
          <p:cNvPr id="3" name="Platshållare för bild 2"/>
          <p:cNvSpPr>
            <a:spLocks noGrp="1"/>
          </p:cNvSpPr>
          <p:nvPr>
            <p:ph type="pic" idx="1"/>
          </p:nvPr>
        </p:nvSpPr>
        <p:spPr>
          <a:xfrm>
            <a:off x="1835696" y="105273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47272076"/>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1052736"/>
            <a:ext cx="8229600"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457200" y="198884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ektangel 9"/>
          <p:cNvSpPr/>
          <p:nvPr/>
        </p:nvSpPr>
        <p:spPr bwMode="auto">
          <a:xfrm>
            <a:off x="0" y="0"/>
            <a:ext cx="9144000" cy="969963"/>
          </a:xfrm>
          <a:prstGeom prst="rect">
            <a:avLst/>
          </a:prstGeom>
          <a:solidFill>
            <a:srgbClr val="E9E3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ndParaRPr>
          </a:p>
        </p:txBody>
      </p:sp>
      <p:sp>
        <p:nvSpPr>
          <p:cNvPr id="12" name="Rectangle 6"/>
          <p:cNvSpPr txBox="1">
            <a:spLocks noChangeArrowheads="1"/>
          </p:cNvSpPr>
          <p:nvPr/>
        </p:nvSpPr>
        <p:spPr>
          <a:xfrm>
            <a:off x="8244408" y="260648"/>
            <a:ext cx="685800" cy="228600"/>
          </a:xfrm>
          <a:prstGeom prst="rect">
            <a:avLst/>
          </a:prstGeom>
          <a:ln/>
        </p:spPr>
        <p:txBody>
          <a:bodyPr/>
          <a:lstStyle>
            <a:defPPr>
              <a:defRPr lang="sv-S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a:defRPr/>
            </a:pPr>
            <a:fld id="{89C839AF-4BAF-4AAF-A53B-7B88E51862FD}" type="slidenum">
              <a:rPr lang="sv-SE" sz="800" b="1" smtClean="0">
                <a:latin typeface="+mn-lt"/>
              </a:rPr>
              <a:pPr algn="r">
                <a:defRPr/>
              </a:pPr>
              <a:t>‹#›</a:t>
            </a:fld>
            <a:endParaRPr lang="sv-SE" sz="800" b="1" dirty="0">
              <a:latin typeface="+mn-lt"/>
            </a:endParaRPr>
          </a:p>
        </p:txBody>
      </p:sp>
      <p:pic>
        <p:nvPicPr>
          <p:cNvPr id="13" name="Bildobjekt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64488" y="6172"/>
            <a:ext cx="181575" cy="968400"/>
          </a:xfrm>
          <a:prstGeom prst="rect">
            <a:avLst/>
          </a:prstGeom>
        </p:spPr>
      </p:pic>
      <p:pic>
        <p:nvPicPr>
          <p:cNvPr id="4" name="Bildobjekt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4038" y="260648"/>
            <a:ext cx="2781818" cy="540000"/>
          </a:xfrm>
          <a:prstGeom prst="rect">
            <a:avLst/>
          </a:prstGeom>
        </p:spPr>
      </p:pic>
    </p:spTree>
    <p:extLst>
      <p:ext uri="{BB962C8B-B14F-4D97-AF65-F5344CB8AC3E}">
        <p14:creationId xmlns:p14="http://schemas.microsoft.com/office/powerpoint/2010/main" val="11753638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dt="0"/>
  <p:txStyles>
    <p:titleStyle>
      <a:lvl1pPr algn="ctr" defTabSz="914400" rtl="0" eaLnBrk="1" latinLnBrk="0" hangingPunct="1">
        <a:spcBef>
          <a:spcPct val="0"/>
        </a:spcBef>
        <a:buNone/>
        <a:defRPr sz="4400" kern="1200">
          <a:solidFill>
            <a:srgbClr val="4F6F1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audio" Target="../media/media14.m4a"/><Relationship Id="rId7" Type="http://schemas.openxmlformats.org/officeDocument/2006/relationships/image" Target="../media/image18.emf"/><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7.emf"/><Relationship Id="rId5" Type="http://schemas.openxmlformats.org/officeDocument/2006/relationships/notesSlide" Target="../notesSlides/notesSlide14.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4.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3.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71600" y="1124744"/>
            <a:ext cx="7272808" cy="1384995"/>
          </a:xfrm>
          <a:prstGeom prst="rect">
            <a:avLst/>
          </a:prstGeom>
        </p:spPr>
        <p:txBody>
          <a:bodyPr wrap="square">
            <a:spAutoFit/>
          </a:bodyPr>
          <a:lstStyle/>
          <a:p>
            <a:pPr algn="ctr"/>
            <a:r>
              <a:rPr lang="sv-SE" sz="2800" b="1" dirty="0">
                <a:solidFill>
                  <a:srgbClr val="4F6F17"/>
                </a:solidFill>
                <a:latin typeface="Arial" pitchFamily="34" charset="0"/>
                <a:ea typeface="+mj-ea"/>
                <a:cs typeface="Arial" pitchFamily="34" charset="0"/>
              </a:rPr>
              <a:t>Metodstöd i implementering för arbetsgrupper</a:t>
            </a:r>
            <a:br>
              <a:rPr lang="sv-SE" sz="2800" b="1" dirty="0">
                <a:solidFill>
                  <a:srgbClr val="4F6F17"/>
                </a:solidFill>
                <a:latin typeface="Arial" pitchFamily="34" charset="0"/>
                <a:ea typeface="+mj-ea"/>
                <a:cs typeface="Arial" pitchFamily="34" charset="0"/>
              </a:rPr>
            </a:br>
            <a:endParaRPr lang="sv-SE" sz="2800" b="1" dirty="0"/>
          </a:p>
        </p:txBody>
      </p:sp>
      <p:pic>
        <p:nvPicPr>
          <p:cNvPr id="5" name="Bildobjekt 4"/>
          <p:cNvPicPr>
            <a:picLocks noChangeAspect="1"/>
          </p:cNvPicPr>
          <p:nvPr/>
        </p:nvPicPr>
        <p:blipFill>
          <a:blip r:embed="rId5"/>
          <a:stretch>
            <a:fillRect/>
          </a:stretch>
        </p:blipFill>
        <p:spPr>
          <a:xfrm>
            <a:off x="6680935" y="4178525"/>
            <a:ext cx="2499577" cy="2706859"/>
          </a:xfrm>
          <a:prstGeom prst="rect">
            <a:avLst/>
          </a:prstGeom>
        </p:spPr>
      </p:pic>
      <p:pic>
        <p:nvPicPr>
          <p:cNvPr id="7" name="Platshållare för innehåll 6"/>
          <p:cNvPicPr>
            <a:picLocks noGrp="1" noChangeAspect="1"/>
          </p:cNvPicPr>
          <p:nvPr>
            <p:ph idx="1"/>
          </p:nvPr>
        </p:nvPicPr>
        <p:blipFill>
          <a:blip r:embed="rId6"/>
          <a:stretch>
            <a:fillRect/>
          </a:stretch>
        </p:blipFill>
        <p:spPr>
          <a:xfrm>
            <a:off x="1371322" y="3310205"/>
            <a:ext cx="6401355" cy="1883827"/>
          </a:xfrm>
          <a:prstGeom prst="rect">
            <a:avLst/>
          </a:prstGeom>
        </p:spPr>
      </p:pic>
      <p:pic>
        <p:nvPicPr>
          <p:cNvPr id="4" name="Ljud 3">
            <a:hlinkClick r:id="" action="ppaction://media"/>
            <a:extLst>
              <a:ext uri="{FF2B5EF4-FFF2-40B4-BE49-F238E27FC236}">
                <a16:creationId xmlns:a16="http://schemas.microsoft.com/office/drawing/2014/main" id="{C0CDFAFC-8227-4EE9-A6AC-F2428754C8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6205278"/>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10D7-96A7-2D48-96C1-5BB33A6BE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188" y="977796"/>
            <a:ext cx="4186149" cy="5868000"/>
          </a:xfrm>
          <a:prstGeom prst="rect">
            <a:avLst/>
          </a:prstGeom>
        </p:spPr>
      </p:pic>
      <p:sp>
        <p:nvSpPr>
          <p:cNvPr id="9" name="textruta 4">
            <a:extLst>
              <a:ext uri="{FF2B5EF4-FFF2-40B4-BE49-F238E27FC236}">
                <a16:creationId xmlns:a16="http://schemas.microsoft.com/office/drawing/2014/main" id="{BAC2E277-1420-D14D-8129-C2F508EF190F}"/>
              </a:ext>
            </a:extLst>
          </p:cNvPr>
          <p:cNvSpPr txBox="1"/>
          <p:nvPr/>
        </p:nvSpPr>
        <p:spPr>
          <a:xfrm>
            <a:off x="4139952" y="1268760"/>
            <a:ext cx="4801076" cy="830997"/>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Problem: </a:t>
            </a:r>
            <a:r>
              <a:rPr kumimoji="0" lang="sv-SE"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Att patienter med  demens är oroliga</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Uppnå</a:t>
            </a: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Ett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gemensamt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förhållningssätt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möte</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patienter</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demens</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p:txBody>
      </p:sp>
      <p:sp>
        <p:nvSpPr>
          <p:cNvPr id="10" name="textruta 5">
            <a:extLst>
              <a:ext uri="{FF2B5EF4-FFF2-40B4-BE49-F238E27FC236}">
                <a16:creationId xmlns:a16="http://schemas.microsoft.com/office/drawing/2014/main" id="{43AB5E12-E4C5-6D41-8ADD-219696A5A9F0}"/>
              </a:ext>
            </a:extLst>
          </p:cNvPr>
          <p:cNvSpPr txBox="1"/>
          <p:nvPr/>
        </p:nvSpPr>
        <p:spPr>
          <a:xfrm>
            <a:off x="4139952" y="2204864"/>
            <a:ext cx="2088232" cy="1077218"/>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Att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personalen</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ska se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ögonen</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när</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man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pratar</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p:txBody>
      </p:sp>
      <p:sp>
        <p:nvSpPr>
          <p:cNvPr id="11" name="textruta 1">
            <a:extLst>
              <a:ext uri="{FF2B5EF4-FFF2-40B4-BE49-F238E27FC236}">
                <a16:creationId xmlns:a16="http://schemas.microsoft.com/office/drawing/2014/main" id="{07507102-570B-1A4C-A85F-D5BF827C10CE}"/>
              </a:ext>
            </a:extLst>
          </p:cNvPr>
          <p:cNvSpPr txBox="1"/>
          <p:nvPr/>
        </p:nvSpPr>
        <p:spPr>
          <a:xfrm>
            <a:off x="6544573" y="2204864"/>
            <a:ext cx="2396455" cy="2246769"/>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Vem</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vårdande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personal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Vad</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patienten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ögonen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när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pratar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patienten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Var</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miljöer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patienten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vistas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När</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möte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patienten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Hur</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ofta</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varje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möte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 patient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vem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patienten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cxnSp>
        <p:nvCxnSpPr>
          <p:cNvPr id="12" name="Straight Arrow Connector 11">
            <a:extLst>
              <a:ext uri="{FF2B5EF4-FFF2-40B4-BE49-F238E27FC236}">
                <a16:creationId xmlns:a16="http://schemas.microsoft.com/office/drawing/2014/main" id="{AA52FDDC-D44B-5148-A9EE-19D6853DB509}"/>
              </a:ext>
            </a:extLst>
          </p:cNvPr>
          <p:cNvCxnSpPr>
            <a:cxnSpLocks/>
            <a:stCxn id="10" idx="3"/>
          </p:cNvCxnSpPr>
          <p:nvPr/>
        </p:nvCxnSpPr>
        <p:spPr bwMode="auto">
          <a:xfrm>
            <a:off x="6228184" y="2743473"/>
            <a:ext cx="316389" cy="7695"/>
          </a:xfrm>
          <a:prstGeom prst="straightConnector1">
            <a:avLst/>
          </a:prstGeom>
          <a:solidFill>
            <a:schemeClr val="accent1"/>
          </a:solidFill>
          <a:ln w="5715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33955276"/>
      </p:ext>
    </p:extLst>
  </p:cSld>
  <p:clrMapOvr>
    <a:masterClrMapping/>
  </p:clrMapOvr>
  <mc:AlternateContent xmlns:mc="http://schemas.openxmlformats.org/markup-compatibility/2006" xmlns:p14="http://schemas.microsoft.com/office/powerpoint/2010/main">
    <mc:Choice Requires="p14">
      <p:transition spd="slow" p14:dur="2000" advTm="30652"/>
    </mc:Choice>
    <mc:Fallback xmlns="">
      <p:transition spd="slow" advTm="3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0A4F-79BB-B64D-B248-3E9959955B89}"/>
              </a:ext>
            </a:extLst>
          </p:cNvPr>
          <p:cNvSpPr>
            <a:spLocks noGrp="1"/>
          </p:cNvSpPr>
          <p:nvPr>
            <p:ph type="title"/>
          </p:nvPr>
        </p:nvSpPr>
        <p:spPr/>
        <p:txBody>
          <a:bodyPr/>
          <a:lstStyle/>
          <a:p>
            <a:pPr algn="l"/>
            <a:r>
              <a:rPr lang="en-GB" sz="2800" b="1" dirty="0" err="1"/>
              <a:t>Övning</a:t>
            </a:r>
            <a:endParaRPr lang="en-GB" sz="2800" b="1" dirty="0"/>
          </a:p>
        </p:txBody>
      </p:sp>
      <p:sp>
        <p:nvSpPr>
          <p:cNvPr id="4" name="textruta 5">
            <a:extLst>
              <a:ext uri="{FF2B5EF4-FFF2-40B4-BE49-F238E27FC236}">
                <a16:creationId xmlns:a16="http://schemas.microsoft.com/office/drawing/2014/main" id="{FD8C6264-FFC6-3E44-A5D1-4D3270C01761}"/>
              </a:ext>
            </a:extLst>
          </p:cNvPr>
          <p:cNvSpPr txBox="1"/>
          <p:nvPr/>
        </p:nvSpPr>
        <p:spPr>
          <a:xfrm>
            <a:off x="539750" y="2076113"/>
            <a:ext cx="4680322" cy="382668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1000"/>
              </a:spcBef>
              <a:spcAft>
                <a:spcPts val="1000"/>
              </a:spcAft>
              <a:buClrTx/>
              <a:buSzTx/>
              <a:buFont typeface="Arial" panose="020B0604020202020204" pitchFamily="34" charset="0"/>
              <a:buChar char="•"/>
              <a:tabLst/>
              <a:defRPr/>
            </a:pPr>
            <a:r>
              <a:rPr kumimoji="0" lang="sv-SE" sz="2200" b="0" i="0" u="none" strike="noStrike" kern="0" cap="none" spc="0" normalizeH="0" baseline="0" noProof="0" dirty="0">
                <a:ln>
                  <a:noFill/>
                </a:ln>
                <a:solidFill>
                  <a:srgbClr val="000000"/>
                </a:solidFill>
                <a:effectLst/>
                <a:uLnTx/>
                <a:uFillTx/>
                <a:latin typeface="Arial"/>
                <a:ea typeface="+mn-ea"/>
                <a:cs typeface="+mn-cs"/>
              </a:rPr>
              <a:t>Välj max tre beteenden som skulle:</a:t>
            </a:r>
          </a:p>
          <a:p>
            <a:pPr marL="800100" marR="0" lvl="1" indent="-342900" algn="l" defTabSz="914400" rtl="0" eaLnBrk="1" fontAlgn="base" latinLnBrk="0" hangingPunct="1">
              <a:lnSpc>
                <a:spcPct val="100000"/>
              </a:lnSpc>
              <a:spcBef>
                <a:spcPts val="1000"/>
              </a:spcBef>
              <a:spcAft>
                <a:spcPts val="1000"/>
              </a:spcAft>
              <a:buClrTx/>
              <a:buSzTx/>
              <a:buFont typeface="Courier New" panose="02070309020205020404" pitchFamily="49" charset="0"/>
              <a:buChar char="o"/>
              <a:tabLst/>
              <a:defRPr/>
            </a:pPr>
            <a:r>
              <a:rPr kumimoji="0" lang="sv-SE" sz="2200" b="0" i="0" u="none" strike="noStrike" kern="1200" cap="none" spc="0" normalizeH="0" baseline="0" noProof="0" dirty="0">
                <a:ln>
                  <a:noFill/>
                </a:ln>
                <a:solidFill>
                  <a:srgbClr val="000000"/>
                </a:solidFill>
                <a:effectLst/>
                <a:uLnTx/>
                <a:uFillTx/>
                <a:latin typeface="Arial"/>
                <a:ea typeface="+mn-ea"/>
                <a:cs typeface="+mn-cs"/>
              </a:rPr>
              <a:t>Ha störst effekt på det problem ni försöker lösa </a:t>
            </a:r>
          </a:p>
          <a:p>
            <a:pPr marL="800100" marR="0" lvl="1" indent="-342900" algn="l" defTabSz="914400" rtl="0" eaLnBrk="1" fontAlgn="base" latinLnBrk="0" hangingPunct="1">
              <a:lnSpc>
                <a:spcPct val="100000"/>
              </a:lnSpc>
              <a:spcBef>
                <a:spcPts val="1000"/>
              </a:spcBef>
              <a:spcAft>
                <a:spcPts val="1000"/>
              </a:spcAft>
              <a:buClrTx/>
              <a:buSzTx/>
              <a:buFont typeface="Courier New" panose="02070309020205020404" pitchFamily="49" charset="0"/>
              <a:buChar char="o"/>
              <a:tabLst/>
              <a:defRPr/>
            </a:pPr>
            <a:r>
              <a:rPr kumimoji="0" lang="sv-SE" sz="2200" b="0" i="0" u="none" strike="noStrike" kern="1200" cap="none" spc="0" normalizeH="0" baseline="0" noProof="0" dirty="0">
                <a:ln>
                  <a:noFill/>
                </a:ln>
                <a:solidFill>
                  <a:srgbClr val="000000"/>
                </a:solidFill>
                <a:effectLst/>
                <a:uLnTx/>
                <a:uFillTx/>
                <a:latin typeface="Arial"/>
                <a:ea typeface="+mn-ea"/>
                <a:cs typeface="+mn-cs"/>
              </a:rPr>
              <a:t>Kunna ändras lättast  </a:t>
            </a: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ts val="1000"/>
              </a:spcBef>
              <a:spcAft>
                <a:spcPts val="1000"/>
              </a:spcAft>
              <a:buClrTx/>
              <a:buSzTx/>
              <a:buFont typeface="Arial" panose="020B0604020202020204" pitchFamily="34" charset="0"/>
              <a:buChar char="•"/>
              <a:tabLst/>
              <a:defRPr/>
            </a:pPr>
            <a:r>
              <a:rPr kumimoji="0" lang="sv-SE" sz="2200" b="0" i="0" u="none" strike="noStrike" kern="0" cap="none" spc="0" normalizeH="0" baseline="0" noProof="0" dirty="0">
                <a:ln>
                  <a:noFill/>
                </a:ln>
                <a:solidFill>
                  <a:srgbClr val="000000"/>
                </a:solidFill>
                <a:effectLst/>
                <a:uLnTx/>
                <a:uFillTx/>
                <a:latin typeface="Arial"/>
                <a:ea typeface="+mn-ea"/>
                <a:cs typeface="+mn-cs"/>
              </a:rPr>
              <a:t>Välj återkommande beteenden</a:t>
            </a:r>
          </a:p>
          <a:p>
            <a:pPr marL="342900" marR="0" lvl="0" indent="-342900" algn="l" defTabSz="914400" rtl="0" eaLnBrk="1" fontAlgn="base" latinLnBrk="0" hangingPunct="1">
              <a:lnSpc>
                <a:spcPct val="100000"/>
              </a:lnSpc>
              <a:spcBef>
                <a:spcPts val="1000"/>
              </a:spcBef>
              <a:spcAft>
                <a:spcPts val="1000"/>
              </a:spcAft>
              <a:buClrTx/>
              <a:buSzTx/>
              <a:buFont typeface="Arial" panose="020B0604020202020204" pitchFamily="34" charset="0"/>
              <a:buChar char="•"/>
              <a:tabLst/>
              <a:defRPr/>
            </a:pPr>
            <a:r>
              <a:rPr kumimoji="0" lang="sv-SE" sz="2200" b="0" i="0" u="none" strike="noStrike" kern="0" cap="none" spc="0" normalizeH="0" baseline="0" noProof="0" dirty="0">
                <a:ln>
                  <a:noFill/>
                </a:ln>
                <a:solidFill>
                  <a:srgbClr val="000000"/>
                </a:solidFill>
                <a:effectLst/>
                <a:uLnTx/>
                <a:uFillTx/>
                <a:latin typeface="Arial"/>
                <a:ea typeface="+mn-ea"/>
                <a:cs typeface="+mn-cs"/>
              </a:rPr>
              <a:t>Notera era prioriterade målbeteenden i Tabell 4, s. 6 </a:t>
            </a:r>
          </a:p>
        </p:txBody>
      </p:sp>
      <p:pic>
        <p:nvPicPr>
          <p:cNvPr id="6" name="Picture 5">
            <a:extLst>
              <a:ext uri="{FF2B5EF4-FFF2-40B4-BE49-F238E27FC236}">
                <a16:creationId xmlns:a16="http://schemas.microsoft.com/office/drawing/2014/main" id="{545154C4-EA51-BC4C-8E9C-DD6DD16073F6}"/>
              </a:ext>
            </a:extLst>
          </p:cNvPr>
          <p:cNvPicPr>
            <a:picLocks noChangeAspect="1"/>
          </p:cNvPicPr>
          <p:nvPr/>
        </p:nvPicPr>
        <p:blipFill>
          <a:blip r:embed="rId5"/>
          <a:stretch>
            <a:fillRect/>
          </a:stretch>
        </p:blipFill>
        <p:spPr>
          <a:xfrm>
            <a:off x="4572000" y="1630455"/>
            <a:ext cx="4539704" cy="4539704"/>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3540681"/>
      </p:ext>
    </p:extLst>
  </p:cSld>
  <p:clrMapOvr>
    <a:masterClrMapping/>
  </p:clrMapOvr>
  <mc:AlternateContent xmlns:mc="http://schemas.openxmlformats.org/markup-compatibility/2006" xmlns:p14="http://schemas.microsoft.com/office/powerpoint/2010/main">
    <mc:Choice Requires="p14">
      <p:transition spd="slow" p14:dur="2000" advTm="30670"/>
    </mc:Choice>
    <mc:Fallback xmlns="">
      <p:transition spd="slow" advTm="3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0A4F-79BB-B64D-B248-3E9959955B89}"/>
              </a:ext>
            </a:extLst>
          </p:cNvPr>
          <p:cNvSpPr>
            <a:spLocks noGrp="1"/>
          </p:cNvSpPr>
          <p:nvPr>
            <p:ph type="title"/>
          </p:nvPr>
        </p:nvSpPr>
        <p:spPr/>
        <p:txBody>
          <a:bodyPr/>
          <a:lstStyle/>
          <a:p>
            <a:pPr algn="l"/>
            <a:r>
              <a:rPr lang="en-GB" sz="2800" b="1" dirty="0" err="1"/>
              <a:t>Övning</a:t>
            </a:r>
            <a:endParaRPr lang="en-GB" sz="2800" b="1" dirty="0"/>
          </a:p>
        </p:txBody>
      </p:sp>
      <p:sp>
        <p:nvSpPr>
          <p:cNvPr id="4" name="textruta 5">
            <a:extLst>
              <a:ext uri="{FF2B5EF4-FFF2-40B4-BE49-F238E27FC236}">
                <a16:creationId xmlns:a16="http://schemas.microsoft.com/office/drawing/2014/main" id="{FD8C6264-FFC6-3E44-A5D1-4D3270C01761}"/>
              </a:ext>
            </a:extLst>
          </p:cNvPr>
          <p:cNvSpPr txBox="1"/>
          <p:nvPr/>
        </p:nvSpPr>
        <p:spPr>
          <a:xfrm>
            <a:off x="539750" y="2076113"/>
            <a:ext cx="4320282" cy="331372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1000"/>
              </a:spcBef>
              <a:spcAft>
                <a:spcPts val="1000"/>
              </a:spcAft>
              <a:buClrTx/>
              <a:buSzTx/>
              <a:buFont typeface="Arial" panose="020B0604020202020204" pitchFamily="34" charset="0"/>
              <a:buChar char="•"/>
              <a:tabLst/>
              <a:defRPr/>
            </a:pPr>
            <a:r>
              <a:rPr kumimoji="0" lang="sv-SE" sz="2200" b="0" i="0" u="none" strike="noStrike" kern="0" cap="none" spc="0" normalizeH="0" baseline="0" noProof="0" dirty="0">
                <a:ln>
                  <a:noFill/>
                </a:ln>
                <a:solidFill>
                  <a:srgbClr val="000000"/>
                </a:solidFill>
                <a:effectLst/>
                <a:uLnTx/>
                <a:uFillTx/>
                <a:latin typeface="Arial"/>
                <a:ea typeface="+mn-ea"/>
                <a:cs typeface="+mn-cs"/>
              </a:rPr>
              <a:t>Tydliggör ett av de prioriterade målbeteendena med hjälp av frågorna i </a:t>
            </a:r>
            <a:br>
              <a:rPr kumimoji="0" lang="sv-SE" sz="2200" b="0" i="0" u="none" strike="noStrike" kern="0" cap="none" spc="0" normalizeH="0" baseline="0" noProof="0" dirty="0">
                <a:ln>
                  <a:noFill/>
                </a:ln>
                <a:solidFill>
                  <a:srgbClr val="000000"/>
                </a:solidFill>
                <a:effectLst/>
                <a:uLnTx/>
                <a:uFillTx/>
                <a:latin typeface="Arial"/>
                <a:ea typeface="+mn-ea"/>
                <a:cs typeface="+mn-cs"/>
              </a:rPr>
            </a:br>
            <a:r>
              <a:rPr kumimoji="0" lang="sv-SE" sz="2200" b="0" i="0" u="none" strike="noStrike" kern="0" cap="none" spc="0" normalizeH="0" baseline="0" noProof="0" dirty="0">
                <a:ln>
                  <a:noFill/>
                </a:ln>
                <a:solidFill>
                  <a:srgbClr val="000000"/>
                </a:solidFill>
                <a:effectLst/>
                <a:uLnTx/>
                <a:uFillTx/>
                <a:latin typeface="Arial"/>
                <a:ea typeface="+mn-ea"/>
                <a:cs typeface="+mn-cs"/>
              </a:rPr>
              <a:t>Tabell 5, s. 7 </a:t>
            </a:r>
          </a:p>
          <a:p>
            <a:pPr marL="342900" marR="0" lvl="0" indent="-342900" algn="l" defTabSz="914400" rtl="0" eaLnBrk="1" fontAlgn="base" latinLnBrk="0" hangingPunct="1">
              <a:lnSpc>
                <a:spcPct val="100000"/>
              </a:lnSpc>
              <a:spcBef>
                <a:spcPts val="1000"/>
              </a:spcBef>
              <a:spcAft>
                <a:spcPts val="100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rPr>
              <a:t>Var </a:t>
            </a:r>
            <a:r>
              <a:rPr kumimoji="0" lang="en-US" sz="2200" b="0" i="0" u="none" strike="noStrike" kern="0" cap="none" spc="0" normalizeH="0" baseline="0" noProof="0" dirty="0" err="1">
                <a:ln>
                  <a:noFill/>
                </a:ln>
                <a:solidFill>
                  <a:srgbClr val="000000"/>
                </a:solidFill>
                <a:effectLst/>
                <a:uLnTx/>
                <a:uFillTx/>
                <a:latin typeface="Arial"/>
                <a:ea typeface="+mn-ea"/>
                <a:cs typeface="+mn-cs"/>
              </a:rPr>
              <a:t>så</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konkreta</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som</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möjligt</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så</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att</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alla</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kan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sv-SE" sz="2200" b="0" i="0" u="none" strike="noStrike" kern="0" cap="none" spc="0" normalizeH="0" baseline="0" noProof="0" dirty="0">
                <a:ln>
                  <a:noFill/>
                </a:ln>
                <a:solidFill>
                  <a:srgbClr val="000000"/>
                </a:solidFill>
                <a:effectLst/>
                <a:uLnTx/>
                <a:uFillTx/>
                <a:latin typeface="Arial"/>
                <a:ea typeface="+mn-ea"/>
                <a:cs typeface="+mn-cs"/>
              </a:rPr>
              <a:t>först</a:t>
            </a:r>
            <a:r>
              <a:rPr kumimoji="0" lang="en-US" sz="2200" b="0" i="0" u="none" strike="noStrike" kern="0" cap="none" spc="0" normalizeH="0" baseline="0" noProof="0" dirty="0">
                <a:ln>
                  <a:noFill/>
                </a:ln>
                <a:solidFill>
                  <a:srgbClr val="000000"/>
                </a:solidFill>
                <a:effectLst/>
                <a:uLnTx/>
                <a:uFillTx/>
                <a:latin typeface="Arial"/>
                <a:ea typeface="+mn-ea"/>
                <a:cs typeface="+mn-cs"/>
              </a:rPr>
              <a:t>å </a:t>
            </a:r>
            <a:r>
              <a:rPr kumimoji="0" lang="en-US" sz="2200" b="0" i="0" u="none" strike="noStrike" kern="0" cap="none" spc="0" normalizeH="0" baseline="0" noProof="0" dirty="0" err="1">
                <a:ln>
                  <a:noFill/>
                </a:ln>
                <a:solidFill>
                  <a:srgbClr val="000000"/>
                </a:solidFill>
                <a:effectLst/>
                <a:uLnTx/>
                <a:uFillTx/>
                <a:latin typeface="Arial"/>
                <a:ea typeface="+mn-ea"/>
                <a:cs typeface="+mn-cs"/>
              </a:rPr>
              <a:t>vad</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målbeteendet</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inne</a:t>
            </a:r>
            <a:r>
              <a:rPr kumimoji="0" lang="sv-SE" sz="2200" b="0" i="0" u="none" strike="noStrike" kern="0" cap="none" spc="0" normalizeH="0" baseline="0" noProof="0" dirty="0">
                <a:ln>
                  <a:noFill/>
                </a:ln>
                <a:solidFill>
                  <a:srgbClr val="000000"/>
                </a:solidFill>
                <a:effectLst/>
                <a:uLnTx/>
                <a:uFillTx/>
                <a:latin typeface="Arial"/>
                <a:ea typeface="+mn-ea"/>
                <a:cs typeface="+mn-cs"/>
              </a:rPr>
              <a:t>bär</a:t>
            </a:r>
          </a:p>
          <a:p>
            <a:pPr marL="0" marR="0" lvl="0" indent="0" algn="l" defTabSz="914400" rtl="0" eaLnBrk="1" fontAlgn="auto" latinLnBrk="0" hangingPunct="1">
              <a:lnSpc>
                <a:spcPct val="100000"/>
              </a:lnSpc>
              <a:spcBef>
                <a:spcPts val="1000"/>
              </a:spcBef>
              <a:spcAft>
                <a:spcPts val="1000"/>
              </a:spcAft>
              <a:buClrTx/>
              <a:buSzTx/>
              <a:buFontTx/>
              <a:buNone/>
              <a:tabLst/>
              <a:defRPr/>
            </a:pPr>
            <a:endParaRPr kumimoji="0" lang="sv-SE" sz="2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545154C4-EA51-BC4C-8E9C-DD6DD16073F6}"/>
              </a:ext>
            </a:extLst>
          </p:cNvPr>
          <p:cNvPicPr>
            <a:picLocks noChangeAspect="1"/>
          </p:cNvPicPr>
          <p:nvPr/>
        </p:nvPicPr>
        <p:blipFill>
          <a:blip r:embed="rId5"/>
          <a:stretch>
            <a:fillRect/>
          </a:stretch>
        </p:blipFill>
        <p:spPr>
          <a:xfrm>
            <a:off x="4604296" y="1625600"/>
            <a:ext cx="4539704" cy="453970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7924330"/>
      </p:ext>
    </p:extLst>
  </p:cSld>
  <p:clrMapOvr>
    <a:masterClrMapping/>
  </p:clrMapOvr>
  <mc:AlternateContent xmlns:mc="http://schemas.openxmlformats.org/markup-compatibility/2006" xmlns:p14="http://schemas.microsoft.com/office/powerpoint/2010/main">
    <mc:Choice Requires="p14">
      <p:transition spd="slow" p14:dur="2000" advTm="24249"/>
    </mc:Choice>
    <mc:Fallback xmlns="">
      <p:transition spd="slow" advTm="2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764E59-68E1-B848-BE9A-636E12200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27" y="1004426"/>
            <a:ext cx="4172322" cy="585357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4822840"/>
      </p:ext>
    </p:extLst>
  </p:cSld>
  <p:clrMapOvr>
    <a:masterClrMapping/>
  </p:clrMapOvr>
  <mc:AlternateContent xmlns:mc="http://schemas.openxmlformats.org/markup-compatibility/2006" xmlns:p14="http://schemas.microsoft.com/office/powerpoint/2010/main">
    <mc:Choice Requires="p14">
      <p:transition spd="slow" p14:dur="2000" advTm="17157"/>
    </mc:Choice>
    <mc:Fallback xmlns="">
      <p:transition spd="slow" advTm="1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71317" y="994821"/>
            <a:ext cx="6188915" cy="705987"/>
          </a:xfrm>
        </p:spPr>
        <p:txBody>
          <a:bodyPr>
            <a:noAutofit/>
          </a:bodyPr>
          <a:lstStyle/>
          <a:p>
            <a:pPr algn="l"/>
            <a:r>
              <a:rPr lang="sv-SE" sz="2800" b="1" dirty="0"/>
              <a:t>Vad gör ett beteende möjligt?</a:t>
            </a:r>
          </a:p>
        </p:txBody>
      </p:sp>
      <p:sp>
        <p:nvSpPr>
          <p:cNvPr id="11" name="textruta 2">
            <a:extLst>
              <a:ext uri="{FF2B5EF4-FFF2-40B4-BE49-F238E27FC236}">
                <a16:creationId xmlns:a16="http://schemas.microsoft.com/office/drawing/2014/main" id="{92BD9EB4-1098-7541-8539-E0B86779F5CC}"/>
              </a:ext>
            </a:extLst>
          </p:cNvPr>
          <p:cNvSpPr txBox="1"/>
          <p:nvPr/>
        </p:nvSpPr>
        <p:spPr>
          <a:xfrm>
            <a:off x="4175448" y="6574797"/>
            <a:ext cx="496855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srgbClr val="000000"/>
                </a:solidFill>
                <a:effectLst/>
                <a:uLnTx/>
                <a:uFillTx/>
                <a:latin typeface="Arial"/>
                <a:ea typeface="+mn-ea"/>
                <a:cs typeface="+mn-cs"/>
              </a:rPr>
              <a:t>Michie et al (2014) The behaviour </a:t>
            </a:r>
            <a:r>
              <a:rPr kumimoji="0" lang="sv-SE" sz="1000" b="0" i="1" u="none" strike="noStrike" kern="1200" cap="none" spc="0" normalizeH="0" baseline="0" noProof="0" dirty="0" err="1">
                <a:ln>
                  <a:noFill/>
                </a:ln>
                <a:solidFill>
                  <a:srgbClr val="000000"/>
                </a:solidFill>
                <a:effectLst/>
                <a:uLnTx/>
                <a:uFillTx/>
                <a:latin typeface="Arial"/>
                <a:ea typeface="+mn-ea"/>
                <a:cs typeface="+mn-cs"/>
              </a:rPr>
              <a:t>change</a:t>
            </a:r>
            <a:r>
              <a:rPr kumimoji="0" lang="sv-SE" sz="1000" b="0" i="1" u="none" strike="noStrike" kern="1200" cap="none" spc="0" normalizeH="0" baseline="0" noProof="0" dirty="0">
                <a:ln>
                  <a:noFill/>
                </a:ln>
                <a:solidFill>
                  <a:srgbClr val="000000"/>
                </a:solidFill>
                <a:effectLst/>
                <a:uLnTx/>
                <a:uFillTx/>
                <a:latin typeface="Arial"/>
                <a:ea typeface="+mn-ea"/>
                <a:cs typeface="+mn-cs"/>
              </a:rPr>
              <a:t> </a:t>
            </a:r>
            <a:r>
              <a:rPr kumimoji="0" lang="sv-SE" sz="1000" b="0" i="1" u="none" strike="noStrike" kern="1200" cap="none" spc="0" normalizeH="0" baseline="0" noProof="0" dirty="0" err="1">
                <a:ln>
                  <a:noFill/>
                </a:ln>
                <a:solidFill>
                  <a:srgbClr val="000000"/>
                </a:solidFill>
                <a:effectLst/>
                <a:uLnTx/>
                <a:uFillTx/>
                <a:latin typeface="Arial"/>
                <a:ea typeface="+mn-ea"/>
                <a:cs typeface="+mn-cs"/>
              </a:rPr>
              <a:t>wheel</a:t>
            </a:r>
            <a:r>
              <a:rPr kumimoji="0" lang="sv-SE" sz="1000" b="0" i="1" u="none" strike="noStrike" kern="1200" cap="none" spc="0" normalizeH="0" baseline="0" noProof="0" dirty="0">
                <a:ln>
                  <a:noFill/>
                </a:ln>
                <a:solidFill>
                  <a:srgbClr val="000000"/>
                </a:solidFill>
                <a:effectLst/>
                <a:uLnTx/>
                <a:uFillTx/>
                <a:latin typeface="Arial"/>
                <a:ea typeface="+mn-ea"/>
                <a:cs typeface="+mn-cs"/>
              </a:rPr>
              <a:t>, a guide to designing interventions</a:t>
            </a:r>
          </a:p>
        </p:txBody>
      </p:sp>
      <p:sp>
        <p:nvSpPr>
          <p:cNvPr id="13" name="Rundad rektangulär 1">
            <a:extLst>
              <a:ext uri="{FF2B5EF4-FFF2-40B4-BE49-F238E27FC236}">
                <a16:creationId xmlns:a16="http://schemas.microsoft.com/office/drawing/2014/main" id="{285C729F-4ED5-EB4C-AC1B-EC95D43D2286}"/>
              </a:ext>
            </a:extLst>
          </p:cNvPr>
          <p:cNvSpPr/>
          <p:nvPr/>
        </p:nvSpPr>
        <p:spPr>
          <a:xfrm>
            <a:off x="153672" y="2144842"/>
            <a:ext cx="2762144" cy="1080120"/>
          </a:xfrm>
          <a:prstGeom prst="wedgeRoundRectCallout">
            <a:avLst>
              <a:gd name="adj1" fmla="val 60940"/>
              <a:gd name="adj2" fmla="val -17185"/>
              <a:gd name="adj3" fmla="val 16667"/>
            </a:avLst>
          </a:prstGeom>
          <a:solidFill>
            <a:srgbClr val="9EC8FC"/>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Finns relevanta kunskaper och färdigheter? T.ex. om vad du ska göra och hur?</a:t>
            </a:r>
          </a:p>
        </p:txBody>
      </p:sp>
      <p:sp>
        <p:nvSpPr>
          <p:cNvPr id="14" name="Rundad rektangulär 2">
            <a:extLst>
              <a:ext uri="{FF2B5EF4-FFF2-40B4-BE49-F238E27FC236}">
                <a16:creationId xmlns:a16="http://schemas.microsoft.com/office/drawing/2014/main" id="{4506765E-3AA5-5042-BC64-D71F61C0AED9}"/>
              </a:ext>
            </a:extLst>
          </p:cNvPr>
          <p:cNvSpPr/>
          <p:nvPr/>
        </p:nvSpPr>
        <p:spPr>
          <a:xfrm>
            <a:off x="153672" y="3501038"/>
            <a:ext cx="2762144" cy="1460500"/>
          </a:xfrm>
          <a:prstGeom prst="wedgeRoundRectCallout">
            <a:avLst>
              <a:gd name="adj1" fmla="val 60230"/>
              <a:gd name="adj2" fmla="val -24627"/>
              <a:gd name="adj3" fmla="val 16667"/>
            </a:avLst>
          </a:prstGeom>
          <a:solidFill>
            <a:srgbClr val="FFDC05"/>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Är vinsten tydlig – T.ex. att arbetet blir enklare eller att det finns en tydlig fördel för patienter/klienter?</a:t>
            </a:r>
          </a:p>
        </p:txBody>
      </p:sp>
      <p:sp>
        <p:nvSpPr>
          <p:cNvPr id="15" name="Rundad rektangulär 3">
            <a:extLst>
              <a:ext uri="{FF2B5EF4-FFF2-40B4-BE49-F238E27FC236}">
                <a16:creationId xmlns:a16="http://schemas.microsoft.com/office/drawing/2014/main" id="{5AC8D205-C069-1E46-8567-9EAB78F10609}"/>
              </a:ext>
            </a:extLst>
          </p:cNvPr>
          <p:cNvSpPr/>
          <p:nvPr/>
        </p:nvSpPr>
        <p:spPr>
          <a:xfrm>
            <a:off x="153672" y="5237614"/>
            <a:ext cx="2762144" cy="1071736"/>
          </a:xfrm>
          <a:prstGeom prst="wedgeRoundRectCallout">
            <a:avLst>
              <a:gd name="adj1" fmla="val 60150"/>
              <a:gd name="adj2" fmla="val -39348"/>
              <a:gd name="adj3" fmla="val 16667"/>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Finns resurser – T.ex. ekonomi, material, mandat, stöd, teknik? </a:t>
            </a:r>
          </a:p>
        </p:txBody>
      </p:sp>
      <p:pic>
        <p:nvPicPr>
          <p:cNvPr id="2" name="Picture 1">
            <a:extLst>
              <a:ext uri="{FF2B5EF4-FFF2-40B4-BE49-F238E27FC236}">
                <a16:creationId xmlns:a16="http://schemas.microsoft.com/office/drawing/2014/main" id="{C7076EDD-BCE0-1E45-904E-D6216D991701}"/>
              </a:ext>
            </a:extLst>
          </p:cNvPr>
          <p:cNvPicPr>
            <a:picLocks noChangeAspect="1"/>
          </p:cNvPicPr>
          <p:nvPr/>
        </p:nvPicPr>
        <p:blipFill>
          <a:blip r:embed="rId6"/>
          <a:stretch>
            <a:fillRect/>
          </a:stretch>
        </p:blipFill>
        <p:spPr>
          <a:xfrm>
            <a:off x="3252475" y="2098658"/>
            <a:ext cx="3030527" cy="1171595"/>
          </a:xfrm>
          <a:prstGeom prst="rect">
            <a:avLst/>
          </a:prstGeom>
        </p:spPr>
      </p:pic>
      <p:pic>
        <p:nvPicPr>
          <p:cNvPr id="3" name="Picture 2">
            <a:extLst>
              <a:ext uri="{FF2B5EF4-FFF2-40B4-BE49-F238E27FC236}">
                <a16:creationId xmlns:a16="http://schemas.microsoft.com/office/drawing/2014/main" id="{6799889E-F187-E845-99A6-DD283A8CB410}"/>
              </a:ext>
            </a:extLst>
          </p:cNvPr>
          <p:cNvPicPr>
            <a:picLocks noChangeAspect="1"/>
          </p:cNvPicPr>
          <p:nvPr/>
        </p:nvPicPr>
        <p:blipFill>
          <a:blip r:embed="rId7"/>
          <a:stretch>
            <a:fillRect/>
          </a:stretch>
        </p:blipFill>
        <p:spPr>
          <a:xfrm>
            <a:off x="3250141" y="3520127"/>
            <a:ext cx="3032861" cy="1172498"/>
          </a:xfrm>
          <a:prstGeom prst="rect">
            <a:avLst/>
          </a:prstGeom>
        </p:spPr>
      </p:pic>
      <p:pic>
        <p:nvPicPr>
          <p:cNvPr id="4" name="Picture 3">
            <a:extLst>
              <a:ext uri="{FF2B5EF4-FFF2-40B4-BE49-F238E27FC236}">
                <a16:creationId xmlns:a16="http://schemas.microsoft.com/office/drawing/2014/main" id="{3304CE2E-2600-C146-9542-7588196ACA79}"/>
              </a:ext>
            </a:extLst>
          </p:cNvPr>
          <p:cNvPicPr>
            <a:picLocks noChangeAspect="1"/>
          </p:cNvPicPr>
          <p:nvPr/>
        </p:nvPicPr>
        <p:blipFill>
          <a:blip r:embed="rId8"/>
          <a:stretch>
            <a:fillRect/>
          </a:stretch>
        </p:blipFill>
        <p:spPr>
          <a:xfrm>
            <a:off x="3260995" y="4942500"/>
            <a:ext cx="3062981" cy="1184142"/>
          </a:xfrm>
          <a:prstGeom prst="rect">
            <a:avLst/>
          </a:prstGeom>
        </p:spPr>
      </p:pic>
      <p:pic>
        <p:nvPicPr>
          <p:cNvPr id="5" name="Picture 4">
            <a:extLst>
              <a:ext uri="{FF2B5EF4-FFF2-40B4-BE49-F238E27FC236}">
                <a16:creationId xmlns:a16="http://schemas.microsoft.com/office/drawing/2014/main" id="{8A04B261-FE5E-8E43-98B8-435BBD6B5CC4}"/>
              </a:ext>
            </a:extLst>
          </p:cNvPr>
          <p:cNvPicPr>
            <a:picLocks noChangeAspect="1"/>
          </p:cNvPicPr>
          <p:nvPr/>
        </p:nvPicPr>
        <p:blipFill>
          <a:blip r:embed="rId9"/>
          <a:stretch>
            <a:fillRect/>
          </a:stretch>
        </p:blipFill>
        <p:spPr>
          <a:xfrm>
            <a:off x="6507858" y="3552348"/>
            <a:ext cx="2528638" cy="1108055"/>
          </a:xfrm>
          <a:prstGeom prst="rect">
            <a:avLst/>
          </a:prstGeom>
        </p:spPr>
      </p:pic>
      <p:cxnSp>
        <p:nvCxnSpPr>
          <p:cNvPr id="9" name="Straight Arrow Connector 8">
            <a:extLst>
              <a:ext uri="{FF2B5EF4-FFF2-40B4-BE49-F238E27FC236}">
                <a16:creationId xmlns:a16="http://schemas.microsoft.com/office/drawing/2014/main" id="{01E88016-7CCC-494F-83B5-D6D2183C8DD7}"/>
              </a:ext>
            </a:extLst>
          </p:cNvPr>
          <p:cNvCxnSpPr>
            <a:cxnSpLocks/>
          </p:cNvCxnSpPr>
          <p:nvPr/>
        </p:nvCxnSpPr>
        <p:spPr bwMode="auto">
          <a:xfrm>
            <a:off x="4766572" y="3196717"/>
            <a:ext cx="0" cy="448307"/>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1BB70176-61E1-2643-99BD-DF5BCC3BFDD7}"/>
              </a:ext>
            </a:extLst>
          </p:cNvPr>
          <p:cNvCxnSpPr>
            <a:cxnSpLocks/>
          </p:cNvCxnSpPr>
          <p:nvPr/>
        </p:nvCxnSpPr>
        <p:spPr bwMode="auto">
          <a:xfrm flipV="1">
            <a:off x="4766572" y="4581128"/>
            <a:ext cx="0" cy="450000"/>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BBD70950-C22D-8C41-8E7B-472A0A5E2C3D}"/>
              </a:ext>
            </a:extLst>
          </p:cNvPr>
          <p:cNvCxnSpPr>
            <a:cxnSpLocks/>
            <a:stCxn id="2" idx="3"/>
            <a:endCxn id="5" idx="0"/>
          </p:cNvCxnSpPr>
          <p:nvPr/>
        </p:nvCxnSpPr>
        <p:spPr bwMode="auto">
          <a:xfrm>
            <a:off x="6283002" y="2684456"/>
            <a:ext cx="1489175" cy="867892"/>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C0B5C4AE-F932-4646-A534-95CAD01269B7}"/>
              </a:ext>
            </a:extLst>
          </p:cNvPr>
          <p:cNvCxnSpPr>
            <a:cxnSpLocks/>
            <a:stCxn id="4" idx="3"/>
            <a:endCxn id="5" idx="2"/>
          </p:cNvCxnSpPr>
          <p:nvPr/>
        </p:nvCxnSpPr>
        <p:spPr bwMode="auto">
          <a:xfrm flipV="1">
            <a:off x="6323976" y="4660403"/>
            <a:ext cx="1448201" cy="874168"/>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897E3A2F-07CC-4449-B2FA-014BA9D91B11}"/>
              </a:ext>
            </a:extLst>
          </p:cNvPr>
          <p:cNvCxnSpPr>
            <a:cxnSpLocks/>
          </p:cNvCxnSpPr>
          <p:nvPr/>
        </p:nvCxnSpPr>
        <p:spPr bwMode="auto">
          <a:xfrm flipH="1" flipV="1">
            <a:off x="6280671" y="2421342"/>
            <a:ext cx="2079558" cy="1198936"/>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B616777B-E57E-D84D-A5EE-0A84F6956975}"/>
              </a:ext>
            </a:extLst>
          </p:cNvPr>
          <p:cNvCxnSpPr>
            <a:cxnSpLocks/>
          </p:cNvCxnSpPr>
          <p:nvPr/>
        </p:nvCxnSpPr>
        <p:spPr bwMode="auto">
          <a:xfrm flipH="1">
            <a:off x="6323976" y="4572000"/>
            <a:ext cx="1961608" cy="1228680"/>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17D7398B-17E1-E646-9F83-F4805DF046B4}"/>
              </a:ext>
            </a:extLst>
          </p:cNvPr>
          <p:cNvCxnSpPr>
            <a:cxnSpLocks/>
          </p:cNvCxnSpPr>
          <p:nvPr/>
        </p:nvCxnSpPr>
        <p:spPr bwMode="auto">
          <a:xfrm>
            <a:off x="6156176" y="4208380"/>
            <a:ext cx="461151" cy="12708"/>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332D0C77-41E6-0D45-A596-6E417DAC2817}"/>
              </a:ext>
            </a:extLst>
          </p:cNvPr>
          <p:cNvCxnSpPr>
            <a:cxnSpLocks/>
          </p:cNvCxnSpPr>
          <p:nvPr/>
        </p:nvCxnSpPr>
        <p:spPr bwMode="auto">
          <a:xfrm flipH="1" flipV="1">
            <a:off x="6156176" y="3996426"/>
            <a:ext cx="503548" cy="7733"/>
          </a:xfrm>
          <a:prstGeom prst="straightConnector1">
            <a:avLst/>
          </a:prstGeom>
          <a:solidFill>
            <a:schemeClr val="accent1"/>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84754167"/>
      </p:ext>
    </p:extLst>
  </p:cSld>
  <p:clrMapOvr>
    <a:masterClrMapping/>
  </p:clrMapOvr>
  <mc:AlternateContent xmlns:mc="http://schemas.openxmlformats.org/markup-compatibility/2006" xmlns:p14="http://schemas.microsoft.com/office/powerpoint/2010/main">
    <mc:Choice Requires="p14">
      <p:transition spd="slow" p14:dur="2000" advTm="39670"/>
    </mc:Choice>
    <mc:Fallback xmlns="">
      <p:transition spd="slow" advTm="3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0"/>
                </p:tgtEl>
              </p:cMediaNode>
            </p:audio>
          </p:childTnLst>
        </p:cTn>
      </p:par>
    </p:tnLst>
    <p:bldLst>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539750" y="692696"/>
            <a:ext cx="8424738" cy="1143000"/>
          </a:xfrm>
        </p:spPr>
        <p:txBody>
          <a:bodyPr>
            <a:normAutofit/>
          </a:bodyPr>
          <a:lstStyle/>
          <a:p>
            <a:pPr algn="l"/>
            <a:r>
              <a:rPr lang="sv-SE" sz="2800" b="1" dirty="0"/>
              <a:t>Analysera behov</a:t>
            </a:r>
          </a:p>
        </p:txBody>
      </p:sp>
      <p:pic>
        <p:nvPicPr>
          <p:cNvPr id="6" name="Picture 5">
            <a:extLst>
              <a:ext uri="{FF2B5EF4-FFF2-40B4-BE49-F238E27FC236}">
                <a16:creationId xmlns:a16="http://schemas.microsoft.com/office/drawing/2014/main" id="{ACFFCF7F-17F0-DB4B-852D-89304BC3D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1625600"/>
            <a:ext cx="5335866" cy="523240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1300046"/>
      </p:ext>
    </p:extLst>
  </p:cSld>
  <p:clrMapOvr>
    <a:masterClrMapping/>
  </p:clrMapOvr>
  <mc:AlternateContent xmlns:mc="http://schemas.openxmlformats.org/markup-compatibility/2006" xmlns:p14="http://schemas.microsoft.com/office/powerpoint/2010/main">
    <mc:Choice Requires="p14">
      <p:transition spd="slow" p14:dur="2000" advTm="17406"/>
    </mc:Choice>
    <mc:Fallback xmlns="">
      <p:transition spd="slow" advTm="1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EFED11-1474-B24E-8345-9D33203390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427" y="1004426"/>
            <a:ext cx="4172322" cy="5853574"/>
          </a:xfrm>
          <a:prstGeom prst="rect">
            <a:avLst/>
          </a:prstGeom>
        </p:spPr>
      </p:pic>
      <p:sp>
        <p:nvSpPr>
          <p:cNvPr id="5" name="textruta 4">
            <a:extLst>
              <a:ext uri="{FF2B5EF4-FFF2-40B4-BE49-F238E27FC236}">
                <a16:creationId xmlns:a16="http://schemas.microsoft.com/office/drawing/2014/main" id="{4B99D38D-2637-6547-9F43-20C47F715403}"/>
              </a:ext>
            </a:extLst>
          </p:cNvPr>
          <p:cNvSpPr txBox="1"/>
          <p:nvPr/>
        </p:nvSpPr>
        <p:spPr>
          <a:xfrm>
            <a:off x="4139952" y="1268760"/>
            <a:ext cx="4801076" cy="830997"/>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Problem: </a:t>
            </a:r>
            <a:r>
              <a:rPr kumimoji="0" lang="sv-SE"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Att patienter med  demens är oroliga</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Uppnå</a:t>
            </a: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Ett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gemensamt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förhållningssätt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möte</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dement patient</a:t>
            </a:r>
          </a:p>
        </p:txBody>
      </p:sp>
      <p:sp>
        <p:nvSpPr>
          <p:cNvPr id="6" name="textruta 5">
            <a:extLst>
              <a:ext uri="{FF2B5EF4-FFF2-40B4-BE49-F238E27FC236}">
                <a16:creationId xmlns:a16="http://schemas.microsoft.com/office/drawing/2014/main" id="{25F2C54F-3F19-1E4F-93AB-C15A74A4D933}"/>
              </a:ext>
            </a:extLst>
          </p:cNvPr>
          <p:cNvSpPr txBox="1"/>
          <p:nvPr/>
        </p:nvSpPr>
        <p:spPr>
          <a:xfrm>
            <a:off x="4139952" y="2204864"/>
            <a:ext cx="2088232" cy="1077218"/>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Att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personalen</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ska</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se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ögonen</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när</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man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pratar</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p:txBody>
      </p:sp>
      <p:sp>
        <p:nvSpPr>
          <p:cNvPr id="7" name="textruta 1">
            <a:extLst>
              <a:ext uri="{FF2B5EF4-FFF2-40B4-BE49-F238E27FC236}">
                <a16:creationId xmlns:a16="http://schemas.microsoft.com/office/drawing/2014/main" id="{647157FB-00F5-DF45-81A3-6A0F30CC44CA}"/>
              </a:ext>
            </a:extLst>
          </p:cNvPr>
          <p:cNvSpPr txBox="1"/>
          <p:nvPr/>
        </p:nvSpPr>
        <p:spPr>
          <a:xfrm>
            <a:off x="6544573" y="2204864"/>
            <a:ext cx="2396455" cy="2246769"/>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Vem</a:t>
            </a: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All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vårdande</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personal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Vad</a:t>
            </a: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Se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ögonen</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när</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man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pratar</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endPar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Var</a:t>
            </a: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I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alla</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miljöer</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vistas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När</a:t>
            </a: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I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möte</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endPar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Hur</a:t>
            </a: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ofta</a:t>
            </a: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Vid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varje</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möte</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patient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Med </a:t>
            </a:r>
            <a:r>
              <a:rPr kumimoji="0" lang="en-US" sz="1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vem</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a:t>
            </a:r>
            <a:r>
              <a:rPr kumimoji="0" lang="en-US" sz="14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patienten</a:t>
            </a:r>
            <a:r>
              <a:rPr kumimoji="0" lang="en-US" sz="14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p>
        </p:txBody>
      </p:sp>
      <p:cxnSp>
        <p:nvCxnSpPr>
          <p:cNvPr id="8" name="Straight Arrow Connector 7">
            <a:extLst>
              <a:ext uri="{FF2B5EF4-FFF2-40B4-BE49-F238E27FC236}">
                <a16:creationId xmlns:a16="http://schemas.microsoft.com/office/drawing/2014/main" id="{F1E55E4D-EE1B-F540-BC72-4F0861D074C6}"/>
              </a:ext>
            </a:extLst>
          </p:cNvPr>
          <p:cNvCxnSpPr>
            <a:cxnSpLocks/>
            <a:stCxn id="6" idx="3"/>
          </p:cNvCxnSpPr>
          <p:nvPr/>
        </p:nvCxnSpPr>
        <p:spPr bwMode="auto">
          <a:xfrm>
            <a:off x="6228184" y="2736980"/>
            <a:ext cx="316389" cy="14188"/>
          </a:xfrm>
          <a:prstGeom prst="straightConnector1">
            <a:avLst/>
          </a:prstGeom>
          <a:solidFill>
            <a:schemeClr val="accent1"/>
          </a:solidFill>
          <a:ln w="5715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ruta 6">
            <a:extLst>
              <a:ext uri="{FF2B5EF4-FFF2-40B4-BE49-F238E27FC236}">
                <a16:creationId xmlns:a16="http://schemas.microsoft.com/office/drawing/2014/main" id="{3C1004FB-CDB1-8440-B661-5D5EF7F2906A}"/>
              </a:ext>
            </a:extLst>
          </p:cNvPr>
          <p:cNvSpPr txBox="1"/>
          <p:nvPr/>
        </p:nvSpPr>
        <p:spPr>
          <a:xfrm>
            <a:off x="5099241" y="4543753"/>
            <a:ext cx="3841787" cy="830997"/>
          </a:xfrm>
          <a:prstGeom prst="rect">
            <a:avLst/>
          </a:prstGeom>
          <a:noFill/>
          <a:ln>
            <a:solidFill>
              <a:srgbClr val="FF138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ompetens</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Färdigheter</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otivation</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Förståelse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Tilltro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till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egen</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förmåga</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4262446"/>
      </p:ext>
    </p:extLst>
  </p:cSld>
  <p:clrMapOvr>
    <a:masterClrMapping/>
  </p:clrMapOvr>
  <mc:AlternateContent xmlns:mc="http://schemas.openxmlformats.org/markup-compatibility/2006" xmlns:p14="http://schemas.microsoft.com/office/powerpoint/2010/main">
    <mc:Choice Requires="p14">
      <p:transition spd="slow" p14:dur="2000" advTm="17610"/>
    </mc:Choice>
    <mc:Fallback xmlns="">
      <p:transition spd="slow" advTm="1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E8DFC-CC35-6F49-BAEC-E0216ADB5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40788"/>
            <a:ext cx="4480282" cy="4515376"/>
          </a:xfrm>
          <a:prstGeom prst="rect">
            <a:avLst/>
          </a:prstGeom>
        </p:spPr>
      </p:pic>
      <p:sp>
        <p:nvSpPr>
          <p:cNvPr id="5" name="Rubrik 4"/>
          <p:cNvSpPr>
            <a:spLocks noGrp="1"/>
          </p:cNvSpPr>
          <p:nvPr>
            <p:ph type="title"/>
          </p:nvPr>
        </p:nvSpPr>
        <p:spPr>
          <a:xfrm>
            <a:off x="467544" y="1054100"/>
            <a:ext cx="5256584" cy="1078756"/>
          </a:xfrm>
        </p:spPr>
        <p:txBody>
          <a:bodyPr/>
          <a:lstStyle/>
          <a:p>
            <a:pPr algn="l"/>
            <a:r>
              <a:rPr lang="sv-SE" sz="2800" b="1" dirty="0"/>
              <a:t>Övning</a:t>
            </a:r>
            <a:br>
              <a:rPr lang="sv-SE" sz="1800" b="0" dirty="0"/>
            </a:br>
            <a:endParaRPr lang="sv-SE" sz="1800" b="0" dirty="0">
              <a:solidFill>
                <a:srgbClr val="FF0000"/>
              </a:solidFill>
            </a:endParaRPr>
          </a:p>
        </p:txBody>
      </p:sp>
      <p:sp>
        <p:nvSpPr>
          <p:cNvPr id="6" name="Platshållare för innehåll 5"/>
          <p:cNvSpPr>
            <a:spLocks noGrp="1"/>
          </p:cNvSpPr>
          <p:nvPr>
            <p:ph idx="1"/>
          </p:nvPr>
        </p:nvSpPr>
        <p:spPr>
          <a:xfrm>
            <a:off x="179512" y="2657140"/>
            <a:ext cx="4464496" cy="4114800"/>
          </a:xfrm>
        </p:spPr>
        <p:txBody>
          <a:bodyPr/>
          <a:lstStyle/>
          <a:p>
            <a:pPr>
              <a:spcBef>
                <a:spcPts val="1000"/>
              </a:spcBef>
              <a:spcAft>
                <a:spcPts val="1000"/>
              </a:spcAft>
            </a:pPr>
            <a:r>
              <a:rPr lang="sv-SE" sz="2200" dirty="0"/>
              <a:t>Gå tillsammans igenom listan och diskutera vad medarbetarna behöver för att genomföra målbeteendet</a:t>
            </a:r>
          </a:p>
          <a:p>
            <a:pPr>
              <a:spcBef>
                <a:spcPts val="1000"/>
              </a:spcBef>
              <a:spcAft>
                <a:spcPts val="1000"/>
              </a:spcAft>
            </a:pPr>
            <a:r>
              <a:rPr lang="sv-SE" sz="2200" dirty="0"/>
              <a:t>Lista tre behov som ni anser viktigast just nu i </a:t>
            </a:r>
            <a:r>
              <a:rPr lang="sv-SE" sz="2200" dirty="0">
                <a:solidFill>
                  <a:srgbClr val="000000"/>
                </a:solidFill>
              </a:rPr>
              <a:t>Tabell 7, s. 12 </a:t>
            </a:r>
          </a:p>
          <a:p>
            <a:pPr>
              <a:spcBef>
                <a:spcPts val="1000"/>
              </a:spcBef>
              <a:spcAft>
                <a:spcPts val="1000"/>
              </a:spcAft>
            </a:pPr>
            <a:endParaRPr lang="sv-SE" sz="2200" dirty="0">
              <a:solidFill>
                <a:srgbClr val="FF0000"/>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6442428"/>
      </p:ext>
    </p:extLst>
  </p:cSld>
  <p:clrMapOvr>
    <a:masterClrMapping/>
  </p:clrMapOvr>
  <mc:AlternateContent xmlns:mc="http://schemas.openxmlformats.org/markup-compatibility/2006" xmlns:p14="http://schemas.microsoft.com/office/powerpoint/2010/main">
    <mc:Choice Requires="p14">
      <p:transition spd="slow" p14:dur="2000" advTm="14993"/>
    </mc:Choice>
    <mc:Fallback xmlns="">
      <p:transition spd="slow" advTm="1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descr="En bild som visar växt, blomma, inomhus, bord&#10;&#10;Automatiskt genererad beskrivning">
            <a:extLst>
              <a:ext uri="{FF2B5EF4-FFF2-40B4-BE49-F238E27FC236}">
                <a16:creationId xmlns:a16="http://schemas.microsoft.com/office/drawing/2014/main" id="{68AA057C-895E-4A6D-9CF7-E0A4D07C2A9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5666" y="980728"/>
            <a:ext cx="9229666" cy="6922250"/>
          </a:xfrm>
        </p:spPr>
      </p:pic>
      <p:pic>
        <p:nvPicPr>
          <p:cNvPr id="2" name="Ljud 1">
            <a:hlinkClick r:id="" action="ppaction://media"/>
            <a:extLst>
              <a:ext uri="{FF2B5EF4-FFF2-40B4-BE49-F238E27FC236}">
                <a16:creationId xmlns:a16="http://schemas.microsoft.com/office/drawing/2014/main" id="{8B0AD314-BE9F-4D82-A9C4-528D2616C6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97934373"/>
      </p:ext>
    </p:extLst>
  </p:cSld>
  <p:clrMapOvr>
    <a:masterClrMapping/>
  </p:clrMapOvr>
  <mc:AlternateContent xmlns:mc="http://schemas.openxmlformats.org/markup-compatibility/2006" xmlns:p14="http://schemas.microsoft.com/office/powerpoint/2010/main">
    <mc:Choice Requires="p14">
      <p:transition spd="slow" p14:dur="2000" advTm="15224"/>
    </mc:Choice>
    <mc:Fallback xmlns="">
      <p:transition spd="slow" advTm="1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E1908-A1CD-5C49-9AE6-13BC9AA47EF1}"/>
              </a:ext>
            </a:extLst>
          </p:cNvPr>
          <p:cNvPicPr>
            <a:picLocks noChangeAspect="1"/>
          </p:cNvPicPr>
          <p:nvPr/>
        </p:nvPicPr>
        <p:blipFill>
          <a:blip r:embed="rId5"/>
          <a:stretch>
            <a:fillRect/>
          </a:stretch>
        </p:blipFill>
        <p:spPr>
          <a:xfrm>
            <a:off x="1243461" y="1111954"/>
            <a:ext cx="4120627" cy="5733397"/>
          </a:xfrm>
          <a:prstGeom prst="rect">
            <a:avLst/>
          </a:prstGeom>
        </p:spPr>
      </p:pic>
      <p:sp>
        <p:nvSpPr>
          <p:cNvPr id="6" name="Title 1">
            <a:extLst>
              <a:ext uri="{FF2B5EF4-FFF2-40B4-BE49-F238E27FC236}">
                <a16:creationId xmlns:a16="http://schemas.microsoft.com/office/drawing/2014/main" id="{5751616D-974D-0542-9B48-A9757C2EEDC0}"/>
              </a:ext>
            </a:extLst>
          </p:cNvPr>
          <p:cNvSpPr>
            <a:spLocks noGrp="1"/>
          </p:cNvSpPr>
          <p:nvPr>
            <p:ph type="title"/>
          </p:nvPr>
        </p:nvSpPr>
        <p:spPr>
          <a:xfrm>
            <a:off x="4355976" y="1054100"/>
            <a:ext cx="4788024" cy="1143000"/>
          </a:xfrm>
        </p:spPr>
        <p:txBody>
          <a:bodyPr>
            <a:normAutofit/>
          </a:bodyPr>
          <a:lstStyle/>
          <a:p>
            <a:r>
              <a:rPr lang="en-GB" sz="2800" b="1" dirty="0" err="1"/>
              <a:t>Implementeringsmodellen</a:t>
            </a:r>
            <a:endParaRPr lang="en-GB" sz="2800" b="1" dirty="0"/>
          </a:p>
        </p:txBody>
      </p:sp>
      <p:pic>
        <p:nvPicPr>
          <p:cNvPr id="9" name="Ljud 8">
            <a:hlinkClick r:id="" action="ppaction://media"/>
            <a:extLst>
              <a:ext uri="{FF2B5EF4-FFF2-40B4-BE49-F238E27FC236}">
                <a16:creationId xmlns:a16="http://schemas.microsoft.com/office/drawing/2014/main" id="{CF3FCCF1-BF37-41ED-8E9C-27025F45C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32392989"/>
      </p:ext>
    </p:extLst>
  </p:cSld>
  <p:clrMapOvr>
    <a:masterClrMapping/>
  </p:clrMapOvr>
  <mc:AlternateContent xmlns:mc="http://schemas.openxmlformats.org/markup-compatibility/2006" xmlns:p14="http://schemas.microsoft.com/office/powerpoint/2010/main">
    <mc:Choice Requires="p14">
      <p:transition spd="slow" p14:dur="2000" advTm="103318"/>
    </mc:Choice>
    <mc:Fallback xmlns="">
      <p:transition spd="slow" advTm="10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2B571D-55AF-134D-AEE3-5C287351A85C}"/>
              </a:ext>
            </a:extLst>
          </p:cNvPr>
          <p:cNvPicPr>
            <a:picLocks noChangeAspect="1"/>
          </p:cNvPicPr>
          <p:nvPr/>
        </p:nvPicPr>
        <p:blipFill>
          <a:blip r:embed="rId6"/>
          <a:stretch>
            <a:fillRect/>
          </a:stretch>
        </p:blipFill>
        <p:spPr>
          <a:xfrm>
            <a:off x="1184600" y="1051200"/>
            <a:ext cx="4173382" cy="5806800"/>
          </a:xfrm>
          <a:prstGeom prst="rect">
            <a:avLst/>
          </a:prstGeom>
        </p:spPr>
      </p:pic>
      <p:pic>
        <p:nvPicPr>
          <p:cNvPr id="7" name="Ljud 6">
            <a:hlinkClick r:id="" action="ppaction://media"/>
            <a:extLst>
              <a:ext uri="{FF2B5EF4-FFF2-40B4-BE49-F238E27FC236}">
                <a16:creationId xmlns:a16="http://schemas.microsoft.com/office/drawing/2014/main" id="{C81E5CE9-AFB9-47A3-93C1-ED63162AA9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
        <p:nvSpPr>
          <p:cNvPr id="2" name="textruta 4">
            <a:extLst>
              <a:ext uri="{FF2B5EF4-FFF2-40B4-BE49-F238E27FC236}">
                <a16:creationId xmlns:a16="http://schemas.microsoft.com/office/drawing/2014/main" id="{1D5F7E63-4ED8-4C1B-BCE2-5D4D53B8C9D7}"/>
              </a:ext>
            </a:extLst>
          </p:cNvPr>
          <p:cNvSpPr txBox="1"/>
          <p:nvPr/>
        </p:nvSpPr>
        <p:spPr>
          <a:xfrm>
            <a:off x="4139952" y="1268760"/>
            <a:ext cx="4801076" cy="830997"/>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Problem: </a:t>
            </a:r>
            <a:r>
              <a:rPr kumimoji="0" lang="sv-SE"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Att patienter med  demens är oroliga</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Uppnå</a:t>
            </a: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Ett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gemensamt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förhållningssätt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möte</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dement patient</a:t>
            </a:r>
          </a:p>
        </p:txBody>
      </p:sp>
    </p:spTree>
    <p:custDataLst>
      <p:tags r:id="rId1"/>
    </p:custDataLst>
    <p:extLst>
      <p:ext uri="{BB962C8B-B14F-4D97-AF65-F5344CB8AC3E}">
        <p14:creationId xmlns:p14="http://schemas.microsoft.com/office/powerpoint/2010/main" val="1535863226"/>
      </p:ext>
    </p:extLst>
  </p:cSld>
  <p:clrMapOvr>
    <a:masterClrMapping/>
  </p:clrMapOvr>
  <mc:AlternateContent xmlns:mc="http://schemas.openxmlformats.org/markup-compatibility/2006" xmlns:p14="http://schemas.microsoft.com/office/powerpoint/2010/main">
    <mc:Choice Requires="p14">
      <p:transition spd="slow" p14:dur="2000" advTm="18415"/>
    </mc:Choice>
    <mc:Fallback xmlns="">
      <p:transition spd="slow" advTm="1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0A4F-79BB-B64D-B248-3E9959955B89}"/>
              </a:ext>
            </a:extLst>
          </p:cNvPr>
          <p:cNvSpPr>
            <a:spLocks noGrp="1"/>
          </p:cNvSpPr>
          <p:nvPr>
            <p:ph type="title"/>
          </p:nvPr>
        </p:nvSpPr>
        <p:spPr/>
        <p:txBody>
          <a:bodyPr>
            <a:normAutofit fontScale="90000"/>
          </a:bodyPr>
          <a:lstStyle/>
          <a:p>
            <a:pPr algn="l"/>
            <a:r>
              <a:rPr lang="en-GB" sz="3100" b="1" dirty="0" err="1"/>
              <a:t>Övning</a:t>
            </a:r>
            <a:br>
              <a:rPr lang="en-GB" dirty="0"/>
            </a:br>
            <a:endParaRPr lang="en-GB" dirty="0"/>
          </a:p>
        </p:txBody>
      </p:sp>
      <p:sp>
        <p:nvSpPr>
          <p:cNvPr id="7" name="Content Placeholder 2">
            <a:extLst>
              <a:ext uri="{FF2B5EF4-FFF2-40B4-BE49-F238E27FC236}">
                <a16:creationId xmlns:a16="http://schemas.microsoft.com/office/drawing/2014/main" id="{3334473D-7B5F-5147-85CD-DA66B5937D44}"/>
              </a:ext>
            </a:extLst>
          </p:cNvPr>
          <p:cNvSpPr>
            <a:spLocks noGrp="1"/>
          </p:cNvSpPr>
          <p:nvPr>
            <p:ph idx="1"/>
          </p:nvPr>
        </p:nvSpPr>
        <p:spPr>
          <a:xfrm>
            <a:off x="539750" y="2120900"/>
            <a:ext cx="3960242" cy="2316212"/>
          </a:xfrm>
        </p:spPr>
        <p:txBody>
          <a:bodyPr/>
          <a:lstStyle/>
          <a:p>
            <a:pPr lvl="0">
              <a:spcBef>
                <a:spcPts val="1000"/>
              </a:spcBef>
              <a:spcAft>
                <a:spcPts val="1000"/>
              </a:spcAft>
            </a:pPr>
            <a:r>
              <a:rPr lang="sv-SE" sz="2200" dirty="0"/>
              <a:t>Formulera vilket problem ni vill lösa samt vad det är ni vill uppnå i ert förbättringsarbete.</a:t>
            </a:r>
          </a:p>
          <a:p>
            <a:pPr lvl="0">
              <a:spcBef>
                <a:spcPts val="1000"/>
              </a:spcBef>
              <a:spcAft>
                <a:spcPts val="1000"/>
              </a:spcAft>
            </a:pPr>
            <a:r>
              <a:rPr lang="sv-SE" sz="2200" dirty="0"/>
              <a:t>Arbetshäftet, Tabell 1, s. 3 </a:t>
            </a:r>
            <a:endParaRPr lang="en-GB" sz="2200" dirty="0"/>
          </a:p>
        </p:txBody>
      </p:sp>
      <p:pic>
        <p:nvPicPr>
          <p:cNvPr id="6" name="Picture 5">
            <a:extLst>
              <a:ext uri="{FF2B5EF4-FFF2-40B4-BE49-F238E27FC236}">
                <a16:creationId xmlns:a16="http://schemas.microsoft.com/office/drawing/2014/main" id="{93823D18-09EF-1A47-A368-69B05A2AB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5121" y="1607294"/>
            <a:ext cx="4232266" cy="4197970"/>
          </a:xfrm>
          <a:prstGeom prst="ellipse">
            <a:avLst/>
          </a:prstGeom>
        </p:spPr>
      </p:pic>
      <p:pic>
        <p:nvPicPr>
          <p:cNvPr id="5" name="Ljud 4">
            <a:hlinkClick r:id="" action="ppaction://media"/>
            <a:extLst>
              <a:ext uri="{FF2B5EF4-FFF2-40B4-BE49-F238E27FC236}">
                <a16:creationId xmlns:a16="http://schemas.microsoft.com/office/drawing/2014/main" id="{6A3E504E-9EBA-445D-A463-889A2FC9FF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90532370"/>
      </p:ext>
    </p:extLst>
  </p:cSld>
  <p:clrMapOvr>
    <a:masterClrMapping/>
  </p:clrMapOvr>
  <mc:AlternateContent xmlns:mc="http://schemas.openxmlformats.org/markup-compatibility/2006" xmlns:p14="http://schemas.microsoft.com/office/powerpoint/2010/main">
    <mc:Choice Requires="p14">
      <p:transition spd="slow" p14:dur="2000" advTm="11819"/>
    </mc:Choice>
    <mc:Fallback xmlns="">
      <p:transition spd="slow" advTm="1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p:cNvSpPr txBox="1">
            <a:spLocks noGrp="1"/>
          </p:cNvSpPr>
          <p:nvPr>
            <p:ph type="title"/>
          </p:nvPr>
        </p:nvSpPr>
        <p:spPr bwMode="auto">
          <a:prstGeom prst="rect">
            <a:avLst/>
          </a:prstGeom>
          <a:noFill/>
          <a:ln w="9525">
            <a:noFill/>
            <a:miter lim="800000"/>
            <a:headEnd/>
            <a:tailEnd/>
          </a:ln>
        </p:spPr>
        <p:txBody>
          <a:bodyPr>
            <a:normAutofit/>
          </a:bodyPr>
          <a:lstStyle/>
          <a:p>
            <a:pPr algn="l"/>
            <a:r>
              <a:rPr lang="en-US" sz="2800" b="1" dirty="0" err="1"/>
              <a:t>Implementering</a:t>
            </a:r>
            <a:r>
              <a:rPr lang="en-US" sz="2800" b="1" dirty="0"/>
              <a:t> </a:t>
            </a:r>
            <a:r>
              <a:rPr lang="en-US" sz="2800" b="1" dirty="0" err="1"/>
              <a:t>innebär</a:t>
            </a:r>
            <a:r>
              <a:rPr lang="en-US" sz="2800" b="1" dirty="0"/>
              <a:t> </a:t>
            </a:r>
            <a:r>
              <a:rPr lang="en-US" sz="2800" b="1" dirty="0" err="1"/>
              <a:t>beteendeförändring</a:t>
            </a:r>
            <a:endParaRPr lang="en-US" sz="2800" b="1" dirty="0"/>
          </a:p>
        </p:txBody>
      </p:sp>
      <p:sp>
        <p:nvSpPr>
          <p:cNvPr id="2" name="Platshållare för innehåll 1"/>
          <p:cNvSpPr>
            <a:spLocks noGrp="1"/>
          </p:cNvSpPr>
          <p:nvPr>
            <p:ph idx="1"/>
          </p:nvPr>
        </p:nvSpPr>
        <p:spPr>
          <a:xfrm>
            <a:off x="457200" y="2287413"/>
            <a:ext cx="8229600" cy="4237931"/>
          </a:xfrm>
        </p:spPr>
        <p:txBody>
          <a:bodyPr>
            <a:normAutofit/>
          </a:bodyPr>
          <a:lstStyle/>
          <a:p>
            <a:pPr marL="0" indent="0">
              <a:buNone/>
            </a:pPr>
            <a:r>
              <a:rPr lang="sv-SE" sz="2200" kern="1200" dirty="0">
                <a:latin typeface="Arial"/>
                <a:cs typeface="Arial"/>
              </a:rPr>
              <a:t>Implementeringen handlar om att människor </a:t>
            </a:r>
            <a:r>
              <a:rPr lang="sv-SE" sz="2200" kern="1200" dirty="0">
                <a:cs typeface="Arial"/>
              </a:rPr>
              <a:t>(medarbetare, ledare på olika nivåer, administration, osv) </a:t>
            </a:r>
            <a:r>
              <a:rPr lang="sv-SE" sz="2200" kern="1200" dirty="0">
                <a:latin typeface="Arial"/>
                <a:cs typeface="Arial"/>
              </a:rPr>
              <a:t>ska ändra sina beteenden</a:t>
            </a:r>
            <a:endParaRPr lang="sv-SE" sz="2200" dirty="0">
              <a:latin typeface="Arial"/>
              <a:cs typeface="Arial"/>
            </a:endParaRPr>
          </a:p>
        </p:txBody>
      </p:sp>
      <p:pic>
        <p:nvPicPr>
          <p:cNvPr id="5" name="Bildobjekt 4"/>
          <p:cNvPicPr>
            <a:picLocks noChangeAspect="1"/>
          </p:cNvPicPr>
          <p:nvPr/>
        </p:nvPicPr>
        <p:blipFill>
          <a:blip r:embed="rId5"/>
          <a:stretch>
            <a:fillRect/>
          </a:stretch>
        </p:blipFill>
        <p:spPr>
          <a:xfrm>
            <a:off x="4788024" y="3921240"/>
            <a:ext cx="3828404" cy="2794881"/>
          </a:xfrm>
          <a:prstGeom prst="rect">
            <a:avLst/>
          </a:prstGeom>
        </p:spPr>
      </p:pic>
      <p:pic>
        <p:nvPicPr>
          <p:cNvPr id="6" name="Ljud 5">
            <a:hlinkClick r:id="" action="ppaction://media"/>
            <a:extLst>
              <a:ext uri="{FF2B5EF4-FFF2-40B4-BE49-F238E27FC236}">
                <a16:creationId xmlns:a16="http://schemas.microsoft.com/office/drawing/2014/main" id="{6B214C33-FDED-4350-AE62-4CACBE9AB8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3738012"/>
      </p:ext>
    </p:extLst>
  </p:cSld>
  <p:clrMapOvr>
    <a:masterClrMapping/>
  </p:clrMapOvr>
  <mc:AlternateContent xmlns:mc="http://schemas.openxmlformats.org/markup-compatibility/2006" xmlns:p14="http://schemas.microsoft.com/office/powerpoint/2010/main">
    <mc:Choice Requires="p14">
      <p:transition spd="slow" p14:dur="2000" advTm="16956"/>
    </mc:Choice>
    <mc:Fallback xmlns="">
      <p:transition spd="slow" advTm="1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sv-SE" sz="2800" b="1" dirty="0"/>
              <a:t>Vad är ett beteende?</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691680" y="2356447"/>
            <a:ext cx="3517478" cy="3517478"/>
          </a:xfrm>
        </p:spPr>
      </p:pic>
      <p:sp>
        <p:nvSpPr>
          <p:cNvPr id="3" name="textruta 2"/>
          <p:cNvSpPr txBox="1"/>
          <p:nvPr/>
        </p:nvSpPr>
        <p:spPr>
          <a:xfrm>
            <a:off x="5004049" y="3163028"/>
            <a:ext cx="3682752" cy="1904316"/>
          </a:xfrm>
          <a:prstGeom prst="rect">
            <a:avLst/>
          </a:prstGeom>
          <a:noFill/>
        </p:spPr>
        <p:txBody>
          <a:bodyPr wrap="square" rtlCol="0">
            <a:noAutofit/>
          </a:bodyPr>
          <a:lstStyle/>
          <a:p>
            <a:r>
              <a:rPr lang="sv-SE" sz="2200" dirty="0">
                <a:latin typeface="Arial" pitchFamily="34" charset="0"/>
                <a:cs typeface="Arial" pitchFamily="34" charset="0"/>
              </a:rPr>
              <a:t>T.ex. att fråga patienter om levnadsvanor är ett beteende. Att ha kunskap om levnadsvanor är inte ett beteende. </a:t>
            </a:r>
            <a:endParaRPr lang="en-US" sz="2200" dirty="0">
              <a:latin typeface="Arial" pitchFamily="34" charset="0"/>
              <a:cs typeface="Arial" pitchFamily="34" charset="0"/>
            </a:endParaRPr>
          </a:p>
        </p:txBody>
      </p:sp>
      <p:pic>
        <p:nvPicPr>
          <p:cNvPr id="7" name="Ljud 6">
            <a:hlinkClick r:id="" action="ppaction://media"/>
            <a:extLst>
              <a:ext uri="{FF2B5EF4-FFF2-40B4-BE49-F238E27FC236}">
                <a16:creationId xmlns:a16="http://schemas.microsoft.com/office/drawing/2014/main" id="{C9BBD071-724D-4A45-8E1D-32782AF59B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824147284"/>
      </p:ext>
    </p:extLst>
  </p:cSld>
  <p:clrMapOvr>
    <a:masterClrMapping/>
  </p:clrMapOvr>
  <mc:AlternateContent xmlns:mc="http://schemas.openxmlformats.org/markup-compatibility/2006" xmlns:p14="http://schemas.microsoft.com/office/powerpoint/2010/main">
    <mc:Choice Requires="p14">
      <p:transition spd="slow" p14:dur="2000" advTm="22234"/>
    </mc:Choice>
    <mc:Fallback xmlns="">
      <p:transition spd="slow" advTm="2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93248-9A2E-024D-91D5-D426F25891FC}"/>
              </a:ext>
            </a:extLst>
          </p:cNvPr>
          <p:cNvPicPr>
            <a:picLocks noChangeAspect="1"/>
          </p:cNvPicPr>
          <p:nvPr/>
        </p:nvPicPr>
        <p:blipFill rotWithShape="1">
          <a:blip r:embed="rId6">
            <a:extLst>
              <a:ext uri="{28A0092B-C50C-407E-A947-70E740481C1C}">
                <a14:useLocalDpi xmlns:a14="http://schemas.microsoft.com/office/drawing/2010/main" val="0"/>
              </a:ext>
            </a:extLst>
          </a:blip>
          <a:srcRect l="4901" t="1701" r="4901" b="1701"/>
          <a:stretch/>
        </p:blipFill>
        <p:spPr>
          <a:xfrm>
            <a:off x="1187624" y="1036263"/>
            <a:ext cx="4176464" cy="5821737"/>
          </a:xfrm>
          <a:prstGeom prst="rect">
            <a:avLst/>
          </a:prstGeom>
        </p:spPr>
      </p:pic>
      <p:pic>
        <p:nvPicPr>
          <p:cNvPr id="7" name="Ljud 6">
            <a:hlinkClick r:id="" action="ppaction://media"/>
            <a:extLst>
              <a:ext uri="{FF2B5EF4-FFF2-40B4-BE49-F238E27FC236}">
                <a16:creationId xmlns:a16="http://schemas.microsoft.com/office/drawing/2014/main" id="{A8DB9AAB-1A2A-46EB-A342-4D059A6746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
        <p:nvSpPr>
          <p:cNvPr id="2" name="textruta 4">
            <a:extLst>
              <a:ext uri="{FF2B5EF4-FFF2-40B4-BE49-F238E27FC236}">
                <a16:creationId xmlns:a16="http://schemas.microsoft.com/office/drawing/2014/main" id="{C0CB7099-66BC-4753-B8DD-BFA2E6511977}"/>
              </a:ext>
            </a:extLst>
          </p:cNvPr>
          <p:cNvSpPr txBox="1"/>
          <p:nvPr/>
        </p:nvSpPr>
        <p:spPr>
          <a:xfrm>
            <a:off x="4139952" y="1268760"/>
            <a:ext cx="4801076" cy="830997"/>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Problem: </a:t>
            </a:r>
            <a:r>
              <a:rPr kumimoji="0" lang="sv-SE"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Att patienter med  demens är oroliga</a:t>
            </a:r>
            <a:endPar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Uppnå</a:t>
            </a:r>
            <a:r>
              <a:rPr kumimoji="0" lang="en-US" sz="16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Ett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gemensamt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förhållningssätt</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Arial" panose="020B0604020202020204" pitchFamily="34" charset="0"/>
              </a:rPr>
              <a:t>möte</a:t>
            </a:r>
            <a:r>
              <a:rPr kumimoji="0" lang="en-US" sz="1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Arial" panose="020B0604020202020204" pitchFamily="34" charset="0"/>
              </a:rPr>
              <a:t> med dement patient</a:t>
            </a:r>
          </a:p>
        </p:txBody>
      </p:sp>
      <p:sp>
        <p:nvSpPr>
          <p:cNvPr id="11" name="textruta 5">
            <a:extLst>
              <a:ext uri="{FF2B5EF4-FFF2-40B4-BE49-F238E27FC236}">
                <a16:creationId xmlns:a16="http://schemas.microsoft.com/office/drawing/2014/main" id="{058650A4-1E09-4C70-84C3-247E93BFD826}"/>
              </a:ext>
            </a:extLst>
          </p:cNvPr>
          <p:cNvSpPr txBox="1"/>
          <p:nvPr/>
        </p:nvSpPr>
        <p:spPr>
          <a:xfrm>
            <a:off x="4139952" y="2204865"/>
            <a:ext cx="3384376" cy="1077218"/>
          </a:xfrm>
          <a:prstGeom prst="rect">
            <a:avLst/>
          </a:prstGeom>
          <a:noFill/>
          <a:ln>
            <a:solidFill>
              <a:srgbClr val="0070C0"/>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Se patienten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ögonen</a:t>
            </a:r>
            <a:endParaRPr kumimoji="0" lang="sv-SE" sz="18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Tala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tydligt</a:t>
            </a:r>
            <a:endPar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Använd</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patientens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namn</a:t>
            </a:r>
            <a:endPar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Repetera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vad</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som</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sagts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lt"/>
                <a:cs typeface="Arial" panose="020B0604020202020204" pitchFamily="34" charset="0"/>
              </a:rPr>
              <a:t>ordagrant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94829218"/>
      </p:ext>
    </p:extLst>
  </p:cSld>
  <p:clrMapOvr>
    <a:masterClrMapping/>
  </p:clrMapOvr>
  <mc:AlternateContent xmlns:mc="http://schemas.openxmlformats.org/markup-compatibility/2006" xmlns:p14="http://schemas.microsoft.com/office/powerpoint/2010/main">
    <mc:Choice Requires="p14">
      <p:transition spd="slow" p14:dur="2000" advTm="19055"/>
    </mc:Choice>
    <mc:Fallback xmlns="">
      <p:transition spd="slow" advTm="1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0A4F-79BB-B64D-B248-3E9959955B89}"/>
              </a:ext>
            </a:extLst>
          </p:cNvPr>
          <p:cNvSpPr>
            <a:spLocks noGrp="1"/>
          </p:cNvSpPr>
          <p:nvPr>
            <p:ph type="title"/>
          </p:nvPr>
        </p:nvSpPr>
        <p:spPr/>
        <p:txBody>
          <a:bodyPr/>
          <a:lstStyle/>
          <a:p>
            <a:pPr algn="l"/>
            <a:r>
              <a:rPr lang="en-GB" sz="2800" b="1" dirty="0" err="1"/>
              <a:t>Övning</a:t>
            </a:r>
            <a:endParaRPr lang="en-GB" sz="2800" b="1" dirty="0"/>
          </a:p>
        </p:txBody>
      </p:sp>
      <p:sp>
        <p:nvSpPr>
          <p:cNvPr id="4" name="Content Placeholder 2">
            <a:extLst>
              <a:ext uri="{FF2B5EF4-FFF2-40B4-BE49-F238E27FC236}">
                <a16:creationId xmlns:a16="http://schemas.microsoft.com/office/drawing/2014/main" id="{18009DEF-5F44-BC43-A522-440B288E74ED}"/>
              </a:ext>
            </a:extLst>
          </p:cNvPr>
          <p:cNvSpPr>
            <a:spLocks noGrp="1"/>
          </p:cNvSpPr>
          <p:nvPr>
            <p:ph idx="1"/>
          </p:nvPr>
        </p:nvSpPr>
        <p:spPr>
          <a:xfrm>
            <a:off x="539750" y="2120900"/>
            <a:ext cx="4104258" cy="4114800"/>
          </a:xfrm>
        </p:spPr>
        <p:txBody>
          <a:bodyPr>
            <a:normAutofit lnSpcReduction="10000"/>
          </a:bodyPr>
          <a:lstStyle/>
          <a:p>
            <a:pPr lvl="0">
              <a:spcBef>
                <a:spcPts val="1000"/>
              </a:spcBef>
              <a:spcAft>
                <a:spcPts val="1000"/>
              </a:spcAft>
            </a:pPr>
            <a:r>
              <a:rPr lang="sv-SE" sz="2200" dirty="0">
                <a:solidFill>
                  <a:srgbClr val="000000"/>
                </a:solidFill>
              </a:rPr>
              <a:t>Brainstorma i ert team kring alla möjliga beteenden som kan leda till det ni vill uppnå</a:t>
            </a:r>
          </a:p>
          <a:p>
            <a:pPr lvl="0">
              <a:spcBef>
                <a:spcPts val="1000"/>
              </a:spcBef>
              <a:spcAft>
                <a:spcPts val="1000"/>
              </a:spcAft>
            </a:pPr>
            <a:r>
              <a:rPr lang="sv-SE" sz="2200" dirty="0">
                <a:solidFill>
                  <a:srgbClr val="000000"/>
                </a:solidFill>
              </a:rPr>
              <a:t>Fokusera på beteenden som medarbetare ska göra kontinuerligt</a:t>
            </a:r>
          </a:p>
          <a:p>
            <a:pPr lvl="0">
              <a:spcBef>
                <a:spcPts val="1000"/>
              </a:spcBef>
              <a:spcAft>
                <a:spcPts val="1000"/>
              </a:spcAft>
            </a:pPr>
            <a:r>
              <a:rPr lang="sv-SE" sz="2200" dirty="0">
                <a:solidFill>
                  <a:srgbClr val="000000"/>
                </a:solidFill>
              </a:rPr>
              <a:t>Beteendet är det som medarbetarna ska göra efter implementeringen är klar</a:t>
            </a:r>
          </a:p>
          <a:p>
            <a:pPr lvl="0">
              <a:spcBef>
                <a:spcPts val="1000"/>
              </a:spcBef>
              <a:spcAft>
                <a:spcPts val="1000"/>
              </a:spcAft>
            </a:pPr>
            <a:r>
              <a:rPr lang="sv-SE" sz="2200" dirty="0"/>
              <a:t>Arbetshäftet, Tabell 2, s. 4 </a:t>
            </a:r>
            <a:endParaRPr lang="en-GB" sz="2200" dirty="0"/>
          </a:p>
          <a:p>
            <a:pPr lvl="0">
              <a:spcBef>
                <a:spcPts val="1000"/>
              </a:spcBef>
              <a:spcAft>
                <a:spcPts val="1000"/>
              </a:spcAft>
            </a:pPr>
            <a:endParaRPr lang="en-GB" sz="2200" dirty="0"/>
          </a:p>
        </p:txBody>
      </p:sp>
      <p:pic>
        <p:nvPicPr>
          <p:cNvPr id="5" name="Picture 4">
            <a:extLst>
              <a:ext uri="{FF2B5EF4-FFF2-40B4-BE49-F238E27FC236}">
                <a16:creationId xmlns:a16="http://schemas.microsoft.com/office/drawing/2014/main" id="{77421792-3F45-0B4E-AED0-CB690231EA0E}"/>
              </a:ext>
            </a:extLst>
          </p:cNvPr>
          <p:cNvPicPr>
            <a:picLocks noChangeAspect="1"/>
          </p:cNvPicPr>
          <p:nvPr/>
        </p:nvPicPr>
        <p:blipFill>
          <a:blip r:embed="rId5"/>
          <a:stretch>
            <a:fillRect/>
          </a:stretch>
        </p:blipFill>
        <p:spPr>
          <a:xfrm>
            <a:off x="4541971" y="1916832"/>
            <a:ext cx="4607912" cy="4607912"/>
          </a:xfrm>
          <a:prstGeom prst="rect">
            <a:avLst/>
          </a:prstGeom>
        </p:spPr>
      </p:pic>
      <p:pic>
        <p:nvPicPr>
          <p:cNvPr id="7" name="Ljud 6">
            <a:hlinkClick r:id="" action="ppaction://media"/>
            <a:extLst>
              <a:ext uri="{FF2B5EF4-FFF2-40B4-BE49-F238E27FC236}">
                <a16:creationId xmlns:a16="http://schemas.microsoft.com/office/drawing/2014/main" id="{49B67B08-6C06-4A1C-A8EC-12BD2AB46F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2608492"/>
      </p:ext>
    </p:extLst>
  </p:cSld>
  <p:clrMapOvr>
    <a:masterClrMapping/>
  </p:clrMapOvr>
  <mc:AlternateContent xmlns:mc="http://schemas.openxmlformats.org/markup-compatibility/2006" xmlns:p14="http://schemas.microsoft.com/office/powerpoint/2010/main">
    <mc:Choice Requires="p14">
      <p:transition spd="slow" p14:dur="2000" advTm="26440"/>
    </mc:Choice>
    <mc:Fallback xmlns="">
      <p:transition spd="slow" advTm="2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2800" b="1" dirty="0"/>
              <a:t>Målbeteende på rätt nivå</a:t>
            </a:r>
          </a:p>
        </p:txBody>
      </p:sp>
      <p:pic>
        <p:nvPicPr>
          <p:cNvPr id="6" name="Platshållare för innehåll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23528" y="2276872"/>
            <a:ext cx="3600400" cy="2016224"/>
          </a:xfrm>
          <a:prstGeom prst="rect">
            <a:avLst/>
          </a:prstGeom>
          <a:ln>
            <a:noFill/>
          </a:ln>
          <a:effectLst/>
        </p:spPr>
      </p:pic>
      <p:pic>
        <p:nvPicPr>
          <p:cNvPr id="3" name="Bildobjekt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9952" y="3149082"/>
            <a:ext cx="4896544" cy="3592286"/>
          </a:xfrm>
          <a:prstGeom prst="rect">
            <a:avLst/>
          </a:prstGeom>
          <a:ln>
            <a:noFill/>
          </a:ln>
          <a:effec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76248867"/>
      </p:ext>
    </p:extLst>
  </p:cSld>
  <p:clrMapOvr>
    <a:masterClrMapping/>
  </p:clrMapOvr>
  <mc:AlternateContent xmlns:mc="http://schemas.openxmlformats.org/markup-compatibility/2006" xmlns:p14="http://schemas.microsoft.com/office/powerpoint/2010/main">
    <mc:Choice Requires="p14">
      <p:transition spd="slow" p14:dur="2000" advTm="52792"/>
    </mc:Choice>
    <mc:Fallback xmlns="">
      <p:transition spd="slow" advTm="5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4.8"/>
</p:tagLst>
</file>

<file path=ppt/tags/tag4.xml><?xml version="1.0" encoding="utf-8"?>
<p:tagLst xmlns:a="http://schemas.openxmlformats.org/drawingml/2006/main" xmlns:r="http://schemas.openxmlformats.org/officeDocument/2006/relationships" xmlns:p="http://schemas.openxmlformats.org/presentationml/2006/main">
  <p:tag name="TIMING" val="|25.3"/>
</p:tagLst>
</file>

<file path=ppt/tags/tag5.xml><?xml version="1.0" encoding="utf-8"?>
<p:tagLst xmlns:a="http://schemas.openxmlformats.org/drawingml/2006/main" xmlns:r="http://schemas.openxmlformats.org/officeDocument/2006/relationships" xmlns:p="http://schemas.openxmlformats.org/presentationml/2006/main">
  <p:tag name="TIMING" val="|12.6"/>
</p:tagLst>
</file>

<file path=ppt/tags/tag6.xml><?xml version="1.0" encoding="utf-8"?>
<p:tagLst xmlns:a="http://schemas.openxmlformats.org/drawingml/2006/main" xmlns:r="http://schemas.openxmlformats.org/officeDocument/2006/relationships" xmlns:p="http://schemas.openxmlformats.org/presentationml/2006/main">
  <p:tag name="TIMING" val="|11.1|1.4|0.8|0.4"/>
</p:tagLst>
</file>

<file path=ppt/tags/tag7.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Office-tema">
  <a:themeElements>
    <a:clrScheme name="Anpassat 1">
      <a:dk1>
        <a:srgbClr val="000000"/>
      </a:dk1>
      <a:lt1>
        <a:srgbClr val="FFFFFF"/>
      </a:lt1>
      <a:dk2>
        <a:srgbClr val="000000"/>
      </a:dk2>
      <a:lt2>
        <a:srgbClr val="808080"/>
      </a:lt2>
      <a:accent1>
        <a:srgbClr val="F8971C"/>
      </a:accent1>
      <a:accent2>
        <a:srgbClr val="8DC63F"/>
      </a:accent2>
      <a:accent3>
        <a:srgbClr val="FFFFFF"/>
      </a:accent3>
      <a:accent4>
        <a:srgbClr val="000000"/>
      </a:accent4>
      <a:accent5>
        <a:srgbClr val="C3AAB3"/>
      </a:accent5>
      <a:accent6>
        <a:srgbClr val="FFDD00"/>
      </a:accent6>
      <a:hlink>
        <a:srgbClr val="0070C0"/>
      </a:hlink>
      <a:folHlink>
        <a:srgbClr val="CBCBC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o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6" id="{AB46141C-4558-7B47-8E25-456E59192540}" vid="{C535201E-6225-314C-8044-66CD77466F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14993</TotalTime>
  <Words>2471</Words>
  <Application>Microsoft Office PowerPoint</Application>
  <PresentationFormat>Bildspel på skärmen (4:3)</PresentationFormat>
  <Paragraphs>181</Paragraphs>
  <Slides>18</Slides>
  <Notes>18</Notes>
  <HiddenSlides>0</HiddenSlides>
  <MMClips>18</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18</vt:i4>
      </vt:variant>
    </vt:vector>
  </HeadingPairs>
  <TitlesOfParts>
    <vt:vector size="23" baseType="lpstr">
      <vt:lpstr>Arial</vt:lpstr>
      <vt:lpstr>Calibri</vt:lpstr>
      <vt:lpstr>Courier New</vt:lpstr>
      <vt:lpstr>Times</vt:lpstr>
      <vt:lpstr>Office-tema</vt:lpstr>
      <vt:lpstr>PowerPoint-presentation</vt:lpstr>
      <vt:lpstr>Implementeringsmodellen</vt:lpstr>
      <vt:lpstr>PowerPoint-presentation</vt:lpstr>
      <vt:lpstr>Övning </vt:lpstr>
      <vt:lpstr>Implementering innebär beteendeförändring</vt:lpstr>
      <vt:lpstr>Vad är ett beteende?</vt:lpstr>
      <vt:lpstr>PowerPoint-presentation</vt:lpstr>
      <vt:lpstr>Övning</vt:lpstr>
      <vt:lpstr>Målbeteende på rätt nivå</vt:lpstr>
      <vt:lpstr>PowerPoint-presentation</vt:lpstr>
      <vt:lpstr>Övning</vt:lpstr>
      <vt:lpstr>Övning</vt:lpstr>
      <vt:lpstr>PowerPoint-presentation</vt:lpstr>
      <vt:lpstr>Vad gör ett beteende möjligt?</vt:lpstr>
      <vt:lpstr>Analysera behov</vt:lpstr>
      <vt:lpstr>PowerPoint-presentation</vt:lpstr>
      <vt:lpstr>Övning </vt:lpstr>
      <vt:lpstr>PowerPoint-presentation</vt:lpstr>
    </vt:vector>
  </TitlesOfParts>
  <Company>SLL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till utbildning i implementering! (Metodstöd i implementering)</dc:title>
  <dc:creator>Annika Bäck</dc:creator>
  <cp:lastModifiedBy>marte</cp:lastModifiedBy>
  <cp:revision>1511</cp:revision>
  <cp:lastPrinted>2019-11-08T09:10:56Z</cp:lastPrinted>
  <dcterms:created xsi:type="dcterms:W3CDTF">2016-01-13T12:41:05Z</dcterms:created>
  <dcterms:modified xsi:type="dcterms:W3CDTF">2020-09-14T04:02:50Z</dcterms:modified>
</cp:coreProperties>
</file>