
<file path=[Content_Types].xml><?xml version="1.0" encoding="utf-8"?>
<Types xmlns="http://schemas.openxmlformats.org/package/2006/content-types">
  <Default Extension="png" ContentType="image/png"/>
  <Default Extension="wmf" ContentType="image/x-wmf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8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9.xml" ContentType="application/vnd.openxmlformats-officedocument.presentationml.tags+xml"/>
  <Override PartName="/ppt/notesSlides/notesSlide21.xml" ContentType="application/vnd.openxmlformats-officedocument.presentationml.notesSlide+xml"/>
  <Override PartName="/ppt/tags/tag10.xml" ContentType="application/vnd.openxmlformats-officedocument.presentationml.tags+xml"/>
  <Override PartName="/ppt/notesSlides/notesSlide22.xml" ContentType="application/vnd.openxmlformats-officedocument.presentationml.notesSlide+xml"/>
  <Override PartName="/ppt/tags/tag11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notesMasterIdLst>
    <p:notesMasterId r:id="rId28"/>
  </p:notesMasterIdLst>
  <p:handoutMasterIdLst>
    <p:handoutMasterId r:id="rId29"/>
  </p:handoutMasterIdLst>
  <p:sldIdLst>
    <p:sldId id="661" r:id="rId2"/>
    <p:sldId id="600" r:id="rId3"/>
    <p:sldId id="566" r:id="rId4"/>
    <p:sldId id="376" r:id="rId5"/>
    <p:sldId id="263" r:id="rId6"/>
    <p:sldId id="355" r:id="rId7"/>
    <p:sldId id="660" r:id="rId8"/>
    <p:sldId id="377" r:id="rId9"/>
    <p:sldId id="700" r:id="rId10"/>
    <p:sldId id="701" r:id="rId11"/>
    <p:sldId id="702" r:id="rId12"/>
    <p:sldId id="703" r:id="rId13"/>
    <p:sldId id="704" r:id="rId14"/>
    <p:sldId id="705" r:id="rId15"/>
    <p:sldId id="706" r:id="rId16"/>
    <p:sldId id="707" r:id="rId17"/>
    <p:sldId id="708" r:id="rId18"/>
    <p:sldId id="627" r:id="rId19"/>
    <p:sldId id="628" r:id="rId20"/>
    <p:sldId id="629" r:id="rId21"/>
    <p:sldId id="630" r:id="rId22"/>
    <p:sldId id="631" r:id="rId23"/>
    <p:sldId id="632" r:id="rId24"/>
    <p:sldId id="636" r:id="rId25"/>
    <p:sldId id="637" r:id="rId26"/>
    <p:sldId id="699" r:id="rId2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ika Bäck 7N7S" initials="AB7" lastIdx="2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9EC8FC"/>
    <a:srgbClr val="60A7FC"/>
    <a:srgbClr val="FF1387"/>
    <a:srgbClr val="E36C0A"/>
    <a:srgbClr val="DBC1DD"/>
    <a:srgbClr val="00FFFF"/>
    <a:srgbClr val="CCFFCC"/>
    <a:srgbClr val="FFFF99"/>
    <a:srgbClr val="C6D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Format med tema 1 - dekorfär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Format med tema 1 - dekorfärg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Mellanmörkt format 2 - Dekorfär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26" autoAdjust="0"/>
    <p:restoredTop sz="63976" autoAdjust="0"/>
  </p:normalViewPr>
  <p:slideViewPr>
    <p:cSldViewPr>
      <p:cViewPr varScale="1">
        <p:scale>
          <a:sx n="71" d="100"/>
          <a:sy n="71" d="100"/>
        </p:scale>
        <p:origin x="180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242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50" d="100"/>
        <a:sy n="150" d="100"/>
      </p:scale>
      <p:origin x="0" y="-30828"/>
    </p:cViewPr>
  </p:sorterViewPr>
  <p:notesViewPr>
    <p:cSldViewPr>
      <p:cViewPr varScale="1">
        <p:scale>
          <a:sx n="76" d="100"/>
          <a:sy n="76" d="100"/>
        </p:scale>
        <p:origin x="-3282" y="-9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kalkylblad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accent1">
                  <a:lumMod val="50000"/>
                </a:schemeClr>
              </a:solidFill>
            </a:ln>
          </c:spPr>
          <c:invertIfNegative val="0"/>
          <c:cat>
            <c:strRef>
              <c:f>Blad1!$A$2:$A$5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7C-4A0D-ABE7-DE5F37B8BA57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F8971C"/>
            </a:solidFill>
            <a:ln>
              <a:solidFill>
                <a:schemeClr val="accent2">
                  <a:lumMod val="50000"/>
                </a:schemeClr>
              </a:solidFill>
            </a:ln>
          </c:spPr>
          <c:invertIfNegative val="0"/>
          <c:cat>
            <c:strRef>
              <c:f>Blad1!$A$2:$A$5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7C-4A0D-ABE7-DE5F37B8BA57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rgbClr val="E9E3DC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Blad1!$A$2:$A$5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7C-4A0D-ABE7-DE5F37B8BA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0867968"/>
        <c:axId val="70894336"/>
      </c:barChart>
      <c:catAx>
        <c:axId val="70867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0894336"/>
        <c:crosses val="autoZero"/>
        <c:auto val="1"/>
        <c:lblAlgn val="ctr"/>
        <c:lblOffset val="100"/>
        <c:noMultiLvlLbl val="0"/>
      </c:catAx>
      <c:valAx>
        <c:axId val="708943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086796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sv-SE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50445" y="2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2" y="9428585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1" y="9428585"/>
            <a:ext cx="6796102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pPr algn="ctr"/>
            <a:fld id="{56F4C60C-AAB7-44F5-B87F-43AA21A44256}" type="slidenum">
              <a:rPr lang="sv-SE" smtClean="0"/>
              <a:pPr algn="ctr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01396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5" y="2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C27AD8E9-2614-4298-A4A8-DE21C34F0E13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4" tIns="45712" rIns="91424" bIns="45712" rtlCol="0" anchor="ctr"/>
          <a:lstStyle/>
          <a:p>
            <a:endParaRPr lang="en-US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424" tIns="45712" rIns="91424" bIns="45712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B9A130A4-5A10-49A4-920E-E4B30E8E9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8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sv-SE" dirty="0">
              <a:latin typeface="+mn-lt"/>
            </a:endParaRPr>
          </a:p>
        </p:txBody>
      </p:sp>
      <p:sp>
        <p:nvSpPr>
          <p:cNvPr id="24580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716680" indent="-275646" eaLnBrk="0" hangingPunct="0">
              <a:defRPr sz="23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marL="1102587" indent="-220517" eaLnBrk="0" hangingPunct="0">
              <a:defRPr sz="23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marL="1543622" indent="-220517" eaLnBrk="0" hangingPunct="0">
              <a:defRPr sz="23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marL="1984656" indent="-220517" eaLnBrk="0" hangingPunct="0">
              <a:defRPr sz="23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2425691" indent="-22051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2866727" indent="-22051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3307761" indent="-22051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3748796" indent="-22051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fld id="{4D8E89F5-6338-B143-9B72-3DF9310ECC9B}" type="slidenum">
              <a:rPr lang="sv-SE" sz="1200">
                <a:solidFill>
                  <a:prstClr val="black"/>
                </a:solidFill>
              </a:rPr>
              <a:pPr/>
              <a:t>1</a:t>
            </a:fld>
            <a:endParaRPr lang="sv-SE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739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130A4-5A10-49A4-920E-E4B30E8E9D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523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130A4-5A10-49A4-920E-E4B30E8E9D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431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130A4-5A10-49A4-920E-E4B30E8E9D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977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130A4-5A10-49A4-920E-E4B30E8E9D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349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sv-SE" sz="1200" b="1" dirty="0">
              <a:latin typeface="+mn-lt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117AC-23FF-4EE5-8009-653A5A0446F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936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v-SE" sz="12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130A4-5A10-49A4-920E-E4B30E8E9D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171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130A4-5A10-49A4-920E-E4B30E8E9D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023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130A4-5A10-49A4-920E-E4B30E8E9D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5338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130A4-5A10-49A4-920E-E4B30E8E9D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220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130A4-5A10-49A4-920E-E4B30E8E9D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90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130A4-5A10-49A4-920E-E4B30E8E9D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53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sv-SE" b="0" baseline="0" dirty="0" smtClean="0"/>
              <a:t> </a:t>
            </a:r>
            <a:endParaRPr lang="sv-SE" b="0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130A4-5A10-49A4-920E-E4B30E8E9D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2221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130A4-5A10-49A4-920E-E4B30E8E9D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0435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sv-SE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130A4-5A10-49A4-920E-E4B30E8E9D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4467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130A4-5A10-49A4-920E-E4B30E8E9D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652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130A4-5A10-49A4-920E-E4B30E8E9D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0348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130A4-5A10-49A4-920E-E4B30E8E9D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1545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130A4-5A10-49A4-920E-E4B30E8E9D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744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130A4-5A10-49A4-920E-E4B30E8E9D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599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sv-S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130A4-5A10-49A4-920E-E4B30E8E9D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81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v-SE" dirty="0">
              <a:latin typeface="Times" charset="0"/>
            </a:endParaRPr>
          </a:p>
        </p:txBody>
      </p:sp>
      <p:sp>
        <p:nvSpPr>
          <p:cNvPr id="24580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Times" charset="0"/>
                <a:ea typeface="ＭＳ Ｐゴシック" charset="0"/>
                <a:cs typeface="Arial" charset="0"/>
              </a:defRPr>
            </a:lvl1pPr>
            <a:lvl2pPr marL="716680" indent="-275646" eaLnBrk="0" hangingPunct="0">
              <a:defRPr sz="23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2pPr>
            <a:lvl3pPr marL="1102587" indent="-220517" eaLnBrk="0" hangingPunct="0">
              <a:defRPr sz="23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3pPr>
            <a:lvl4pPr marL="1543622" indent="-220517" eaLnBrk="0" hangingPunct="0">
              <a:defRPr sz="23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4pPr>
            <a:lvl5pPr marL="1984656" indent="-220517" eaLnBrk="0" hangingPunct="0">
              <a:defRPr sz="23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5pPr>
            <a:lvl6pPr marL="2425691" indent="-22051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6pPr>
            <a:lvl7pPr marL="2866727" indent="-22051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7pPr>
            <a:lvl8pPr marL="3307761" indent="-22051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8pPr>
            <a:lvl9pPr marL="3748796" indent="-22051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charset="0"/>
                <a:ea typeface="Arial" charset="0"/>
                <a:cs typeface="Arial" charset="0"/>
              </a:defRPr>
            </a:lvl9pPr>
          </a:lstStyle>
          <a:p>
            <a:fld id="{4D8E89F5-6338-B143-9B72-3DF9310ECC9B}" type="slidenum">
              <a:rPr lang="sv-SE" sz="1200"/>
              <a:pPr/>
              <a:t>5</a:t>
            </a:fld>
            <a:endParaRPr lang="sv-SE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A130A4-5A10-49A4-920E-E4B30E8E9D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54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b="1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130A4-5A10-49A4-920E-E4B30E8E9D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67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130A4-5A10-49A4-920E-E4B30E8E9D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65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>
              <a:solidFill>
                <a:srgbClr val="FF0000"/>
              </a:solidFill>
            </a:endParaRPr>
          </a:p>
          <a:p>
            <a:r>
              <a:rPr lang="sv-SE" baseline="0" dirty="0"/>
              <a:t>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130A4-5A10-49A4-920E-E4B30E8E9D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158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/>
          <a:lstStyle>
            <a:lvl1pPr>
              <a:defRPr>
                <a:solidFill>
                  <a:srgbClr val="4F6F1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03648" y="3861048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rgbClr val="F8971C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052" y="6172"/>
            <a:ext cx="181575" cy="9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13633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4689187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5A3FCA-3940-438E-97F6-E7E711B5B6AD}" type="datetimeFigureOut">
              <a:rPr lang="sv-SE" smtClean="0"/>
              <a:t>2020-09-10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sv-S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81410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95667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748621270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86898738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9158854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4829308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4074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338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63888" y="10048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67544" y="213285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1200853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835696" y="105273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7272076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98884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0" name="Rektangel 9"/>
          <p:cNvSpPr/>
          <p:nvPr/>
        </p:nvSpPr>
        <p:spPr bwMode="auto">
          <a:xfrm>
            <a:off x="0" y="0"/>
            <a:ext cx="9144000" cy="969963"/>
          </a:xfrm>
          <a:prstGeom prst="rect">
            <a:avLst/>
          </a:prstGeom>
          <a:solidFill>
            <a:srgbClr val="E9E3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8244408" y="260648"/>
            <a:ext cx="685800" cy="228600"/>
          </a:xfrm>
          <a:prstGeom prst="rect">
            <a:avLst/>
          </a:prstGeom>
          <a:ln/>
        </p:spPr>
        <p:txBody>
          <a:bodyPr/>
          <a:lstStyle>
            <a:defPPr>
              <a:defRPr lang="sv-S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89C839AF-4BAF-4AAF-A53B-7B88E51862FD}" type="slidenum">
              <a:rPr lang="sv-SE" sz="800" b="1" smtClean="0">
                <a:latin typeface="+mn-lt"/>
              </a:rPr>
              <a:pPr algn="r">
                <a:defRPr/>
              </a:pPr>
              <a:t>‹#›</a:t>
            </a:fld>
            <a:endParaRPr lang="sv-SE" sz="800" b="1" dirty="0">
              <a:latin typeface="+mn-lt"/>
            </a:endParaRPr>
          </a:p>
        </p:txBody>
      </p:sp>
      <p:pic>
        <p:nvPicPr>
          <p:cNvPr id="13" name="Bildobjekt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88" y="6172"/>
            <a:ext cx="181575" cy="968400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38" y="260648"/>
            <a:ext cx="278181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6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4F6F17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5.pn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2.em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12.em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audio" Target="../media/media14.m4a"/><Relationship Id="rId7" Type="http://schemas.openxmlformats.org/officeDocument/2006/relationships/image" Target="../media/image18.emf"/><Relationship Id="rId2" Type="http://schemas.microsoft.com/office/2007/relationships/media" Target="../media/media14.m4a"/><Relationship Id="rId1" Type="http://schemas.openxmlformats.org/officeDocument/2006/relationships/tags" Target="../tags/tag6.xml"/><Relationship Id="rId6" Type="http://schemas.openxmlformats.org/officeDocument/2006/relationships/image" Target="../media/image17.emf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5.png"/><Relationship Id="rId2" Type="http://schemas.microsoft.com/office/2007/relationships/media" Target="../media/media16.m4a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image" Target="../media/image23.emf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media19.m4a"/><Relationship Id="rId7" Type="http://schemas.openxmlformats.org/officeDocument/2006/relationships/image" Target="../media/image25.jpeg"/><Relationship Id="rId2" Type="http://schemas.microsoft.com/office/2007/relationships/media" Target="../media/media19.m4a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5.png"/><Relationship Id="rId2" Type="http://schemas.microsoft.com/office/2007/relationships/media" Target="../media/media21.m4a"/><Relationship Id="rId1" Type="http://schemas.openxmlformats.org/officeDocument/2006/relationships/tags" Target="../tags/tag9.xml"/><Relationship Id="rId6" Type="http://schemas.openxmlformats.org/officeDocument/2006/relationships/image" Target="../media/image23.emf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5.png"/><Relationship Id="rId2" Type="http://schemas.microsoft.com/office/2007/relationships/media" Target="../media/media22.m4a"/><Relationship Id="rId1" Type="http://schemas.openxmlformats.org/officeDocument/2006/relationships/tags" Target="../tags/tag10.xml"/><Relationship Id="rId6" Type="http://schemas.openxmlformats.org/officeDocument/2006/relationships/image" Target="../media/image29.emf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5.png"/><Relationship Id="rId2" Type="http://schemas.microsoft.com/office/2007/relationships/media" Target="../media/media23.m4a"/><Relationship Id="rId1" Type="http://schemas.openxmlformats.org/officeDocument/2006/relationships/tags" Target="../tags/tag11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7.em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5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5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2.em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9.m4a"/><Relationship Id="rId7" Type="http://schemas.openxmlformats.org/officeDocument/2006/relationships/image" Target="../media/image14.png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13.jp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971600" y="1124744"/>
            <a:ext cx="72728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800" b="1" dirty="0">
                <a:solidFill>
                  <a:srgbClr val="4F6F17"/>
                </a:solidFill>
                <a:latin typeface="Arial" pitchFamily="34" charset="0"/>
                <a:ea typeface="+mj-ea"/>
                <a:cs typeface="Arial" pitchFamily="34" charset="0"/>
              </a:rPr>
              <a:t>Metodstöd i implementering för arbetsgrupper</a:t>
            </a:r>
            <a:br>
              <a:rPr lang="sv-SE" sz="2800" b="1" dirty="0">
                <a:solidFill>
                  <a:srgbClr val="4F6F17"/>
                </a:solidFill>
                <a:latin typeface="Arial" pitchFamily="34" charset="0"/>
                <a:ea typeface="+mj-ea"/>
                <a:cs typeface="Arial" pitchFamily="34" charset="0"/>
              </a:rPr>
            </a:br>
            <a:endParaRPr lang="sv-SE" sz="2800" b="1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0935" y="4178525"/>
            <a:ext cx="2499577" cy="2706859"/>
          </a:xfrm>
          <a:prstGeom prst="rect">
            <a:avLst/>
          </a:prstGeom>
        </p:spPr>
      </p:pic>
      <p:pic>
        <p:nvPicPr>
          <p:cNvPr id="7" name="Platshållare för innehåll 6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371322" y="3310205"/>
            <a:ext cx="6401355" cy="1883827"/>
          </a:xfrm>
          <a:prstGeom prst="rect">
            <a:avLst/>
          </a:prstGeom>
        </p:spPr>
      </p:pic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C0CDFAFC-8227-4EE9-A6AC-F2428754C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8"/>
    </mc:Choice>
    <mc:Fallback xmlns="">
      <p:transition spd="slow" advTm="8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B510D7-96A7-2D48-96C1-5BB33A6BE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88" y="977796"/>
            <a:ext cx="4186149" cy="5868000"/>
          </a:xfrm>
          <a:prstGeom prst="rect">
            <a:avLst/>
          </a:prstGeom>
        </p:spPr>
      </p:pic>
      <p:sp>
        <p:nvSpPr>
          <p:cNvPr id="9" name="textruta 4">
            <a:extLst>
              <a:ext uri="{FF2B5EF4-FFF2-40B4-BE49-F238E27FC236}">
                <a16:creationId xmlns:a16="http://schemas.microsoft.com/office/drawing/2014/main" id="{BAC2E277-1420-D14D-8129-C2F508EF190F}"/>
              </a:ext>
            </a:extLst>
          </p:cNvPr>
          <p:cNvSpPr txBox="1"/>
          <p:nvPr/>
        </p:nvSpPr>
        <p:spPr>
          <a:xfrm>
            <a:off x="4139952" y="1268760"/>
            <a:ext cx="4801076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Problem: 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 patienter med  demens är oroliga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Uppnå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gemensamt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förhållningssätt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möte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demens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ruta 5">
            <a:extLst>
              <a:ext uri="{FF2B5EF4-FFF2-40B4-BE49-F238E27FC236}">
                <a16:creationId xmlns:a16="http://schemas.microsoft.com/office/drawing/2014/main" id="{43AB5E12-E4C5-6D41-8ADD-219696A5A9F0}"/>
              </a:ext>
            </a:extLst>
          </p:cNvPr>
          <p:cNvSpPr txBox="1"/>
          <p:nvPr/>
        </p:nvSpPr>
        <p:spPr>
          <a:xfrm>
            <a:off x="4139952" y="2204864"/>
            <a:ext cx="2088232" cy="107721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personalen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ska se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ögonen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när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pratar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ruta 1">
            <a:extLst>
              <a:ext uri="{FF2B5EF4-FFF2-40B4-BE49-F238E27FC236}">
                <a16:creationId xmlns:a16="http://schemas.microsoft.com/office/drawing/2014/main" id="{07507102-570B-1A4C-A85F-D5BF827C10CE}"/>
              </a:ext>
            </a:extLst>
          </p:cNvPr>
          <p:cNvSpPr txBox="1"/>
          <p:nvPr/>
        </p:nvSpPr>
        <p:spPr>
          <a:xfrm>
            <a:off x="6544573" y="2204864"/>
            <a:ext cx="2396455" cy="224676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Vem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vårdande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personal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ögonen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när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pratar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miljöer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vistas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När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möte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ofta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varje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möte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 patient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Med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A52FDDC-D44B-5148-A9EE-19D6853DB509}"/>
              </a:ext>
            </a:extLst>
          </p:cNvPr>
          <p:cNvCxnSpPr>
            <a:cxnSpLocks/>
            <a:stCxn id="10" idx="3"/>
          </p:cNvCxnSpPr>
          <p:nvPr/>
        </p:nvCxnSpPr>
        <p:spPr bwMode="auto">
          <a:xfrm>
            <a:off x="6228184" y="2743473"/>
            <a:ext cx="316389" cy="769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395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52"/>
    </mc:Choice>
    <mc:Fallback xmlns="">
      <p:transition spd="slow" advTm="30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60A4F-79BB-B64D-B248-3E9959955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2800" b="1" dirty="0" err="1"/>
              <a:t>Övning</a:t>
            </a:r>
            <a:endParaRPr lang="en-GB" sz="2800" b="1" dirty="0"/>
          </a:p>
        </p:txBody>
      </p:sp>
      <p:sp>
        <p:nvSpPr>
          <p:cNvPr id="4" name="textruta 5">
            <a:extLst>
              <a:ext uri="{FF2B5EF4-FFF2-40B4-BE49-F238E27FC236}">
                <a16:creationId xmlns:a16="http://schemas.microsoft.com/office/drawing/2014/main" id="{FD8C6264-FFC6-3E44-A5D1-4D3270C01761}"/>
              </a:ext>
            </a:extLst>
          </p:cNvPr>
          <p:cNvSpPr txBox="1"/>
          <p:nvPr/>
        </p:nvSpPr>
        <p:spPr>
          <a:xfrm>
            <a:off x="539750" y="2076113"/>
            <a:ext cx="4680322" cy="3826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Välj max tre beteenden som skulle: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 störst effekt på det problem ni försöker lösa 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Kunna ändras lättast  </a:t>
            </a:r>
            <a:endParaRPr kumimoji="0" lang="sv-S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Välj återkommande beteenden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Notera era prioriterade målbeteenden i Tabell 4, s. 6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5154C4-EA51-BC4C-8E9C-DD6DD1607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630455"/>
            <a:ext cx="4539704" cy="4539704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4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70"/>
    </mc:Choice>
    <mc:Fallback xmlns="">
      <p:transition spd="slow" advTm="30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60A4F-79BB-B64D-B248-3E9959955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2800" b="1" dirty="0" err="1"/>
              <a:t>Övning</a:t>
            </a:r>
            <a:endParaRPr lang="en-GB" sz="2800" b="1" dirty="0"/>
          </a:p>
        </p:txBody>
      </p:sp>
      <p:sp>
        <p:nvSpPr>
          <p:cNvPr id="4" name="textruta 5">
            <a:extLst>
              <a:ext uri="{FF2B5EF4-FFF2-40B4-BE49-F238E27FC236}">
                <a16:creationId xmlns:a16="http://schemas.microsoft.com/office/drawing/2014/main" id="{FD8C6264-FFC6-3E44-A5D1-4D3270C01761}"/>
              </a:ext>
            </a:extLst>
          </p:cNvPr>
          <p:cNvSpPr txBox="1"/>
          <p:nvPr/>
        </p:nvSpPr>
        <p:spPr>
          <a:xfrm>
            <a:off x="539750" y="2076113"/>
            <a:ext cx="4320282" cy="3313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Tydliggör ett av de prioriterade målbeteendena med hjälp av frågorna i </a:t>
            </a:r>
            <a:br>
              <a:rPr kumimoji="0" lang="sv-S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sv-S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Tabell 5, s. 7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Var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så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konkreta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möjligt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så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v-S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först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å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vad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målbeteendet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inne</a:t>
            </a:r>
            <a:r>
              <a:rPr kumimoji="0" lang="sv-S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bär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sv-SE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5154C4-EA51-BC4C-8E9C-DD6DD1607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4296" y="1625600"/>
            <a:ext cx="4539704" cy="453970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2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49"/>
    </mc:Choice>
    <mc:Fallback xmlns="">
      <p:transition spd="slow" advTm="24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764E59-68E1-B848-BE9A-636E122009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27" y="1004426"/>
            <a:ext cx="4172322" cy="585357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2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57"/>
    </mc:Choice>
    <mc:Fallback xmlns="">
      <p:transition spd="slow" advTm="17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471317" y="994821"/>
            <a:ext cx="6188915" cy="705987"/>
          </a:xfrm>
        </p:spPr>
        <p:txBody>
          <a:bodyPr>
            <a:noAutofit/>
          </a:bodyPr>
          <a:lstStyle/>
          <a:p>
            <a:pPr algn="l"/>
            <a:r>
              <a:rPr lang="sv-SE" sz="2800" b="1" dirty="0"/>
              <a:t>Vad gör ett beteende möjligt?</a:t>
            </a:r>
          </a:p>
        </p:txBody>
      </p:sp>
      <p:sp>
        <p:nvSpPr>
          <p:cNvPr id="11" name="textruta 2">
            <a:extLst>
              <a:ext uri="{FF2B5EF4-FFF2-40B4-BE49-F238E27FC236}">
                <a16:creationId xmlns:a16="http://schemas.microsoft.com/office/drawing/2014/main" id="{92BD9EB4-1098-7541-8539-E0B86779F5CC}"/>
              </a:ext>
            </a:extLst>
          </p:cNvPr>
          <p:cNvSpPr txBox="1"/>
          <p:nvPr/>
        </p:nvSpPr>
        <p:spPr>
          <a:xfrm>
            <a:off x="4175448" y="6574797"/>
            <a:ext cx="49685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Michie et al (2014) The behaviour </a:t>
            </a:r>
            <a:r>
              <a:rPr kumimoji="0" lang="sv-SE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change</a:t>
            </a:r>
            <a:r>
              <a:rPr kumimoji="0" lang="sv-SE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v-SE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wheel</a:t>
            </a:r>
            <a:r>
              <a:rPr kumimoji="0" lang="sv-SE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a guide to designing interventions</a:t>
            </a:r>
          </a:p>
        </p:txBody>
      </p:sp>
      <p:sp>
        <p:nvSpPr>
          <p:cNvPr id="13" name="Rundad rektangulär 1">
            <a:extLst>
              <a:ext uri="{FF2B5EF4-FFF2-40B4-BE49-F238E27FC236}">
                <a16:creationId xmlns:a16="http://schemas.microsoft.com/office/drawing/2014/main" id="{285C729F-4ED5-EB4C-AC1B-EC95D43D2286}"/>
              </a:ext>
            </a:extLst>
          </p:cNvPr>
          <p:cNvSpPr/>
          <p:nvPr/>
        </p:nvSpPr>
        <p:spPr>
          <a:xfrm>
            <a:off x="153672" y="2144842"/>
            <a:ext cx="2762144" cy="1080120"/>
          </a:xfrm>
          <a:prstGeom prst="wedgeRoundRectCallout">
            <a:avLst>
              <a:gd name="adj1" fmla="val 60940"/>
              <a:gd name="adj2" fmla="val -17185"/>
              <a:gd name="adj3" fmla="val 16667"/>
            </a:avLst>
          </a:prstGeom>
          <a:solidFill>
            <a:srgbClr val="9EC8FC"/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Finns relevanta kunskaper och färdigheter? T.ex. om vad du ska göra och hur?</a:t>
            </a:r>
          </a:p>
        </p:txBody>
      </p:sp>
      <p:sp>
        <p:nvSpPr>
          <p:cNvPr id="14" name="Rundad rektangulär 2">
            <a:extLst>
              <a:ext uri="{FF2B5EF4-FFF2-40B4-BE49-F238E27FC236}">
                <a16:creationId xmlns:a16="http://schemas.microsoft.com/office/drawing/2014/main" id="{4506765E-3AA5-5042-BC64-D71F61C0AED9}"/>
              </a:ext>
            </a:extLst>
          </p:cNvPr>
          <p:cNvSpPr/>
          <p:nvPr/>
        </p:nvSpPr>
        <p:spPr>
          <a:xfrm>
            <a:off x="153672" y="3501038"/>
            <a:ext cx="2762144" cy="1460500"/>
          </a:xfrm>
          <a:prstGeom prst="wedgeRoundRectCallout">
            <a:avLst>
              <a:gd name="adj1" fmla="val 60230"/>
              <a:gd name="adj2" fmla="val -24627"/>
              <a:gd name="adj3" fmla="val 16667"/>
            </a:avLst>
          </a:prstGeom>
          <a:solidFill>
            <a:srgbClr val="FFDC05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Är vinsten tydlig – T.ex. att arbetet blir enklare eller att det finns en tydlig fördel för patienter/klienter?</a:t>
            </a:r>
          </a:p>
        </p:txBody>
      </p:sp>
      <p:sp>
        <p:nvSpPr>
          <p:cNvPr id="15" name="Rundad rektangulär 3">
            <a:extLst>
              <a:ext uri="{FF2B5EF4-FFF2-40B4-BE49-F238E27FC236}">
                <a16:creationId xmlns:a16="http://schemas.microsoft.com/office/drawing/2014/main" id="{5AC8D205-C069-1E46-8567-9EAB78F10609}"/>
              </a:ext>
            </a:extLst>
          </p:cNvPr>
          <p:cNvSpPr/>
          <p:nvPr/>
        </p:nvSpPr>
        <p:spPr>
          <a:xfrm>
            <a:off x="153672" y="5237614"/>
            <a:ext cx="2762144" cy="1071736"/>
          </a:xfrm>
          <a:prstGeom prst="wedgeRoundRectCallout">
            <a:avLst>
              <a:gd name="adj1" fmla="val 60150"/>
              <a:gd name="adj2" fmla="val -39348"/>
              <a:gd name="adj3" fmla="val 16667"/>
            </a:avLst>
          </a:prstGeom>
          <a:solidFill>
            <a:srgbClr val="92D050"/>
          </a:solidFill>
          <a:ln w="63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Finns resurser – T.ex. ekonomi, material, mandat, stöd, teknik?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076EDD-BCE0-1E45-904E-D6216D9917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2475" y="2098658"/>
            <a:ext cx="3030527" cy="11715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99889E-F187-E845-99A6-DD283A8CB4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0141" y="3520127"/>
            <a:ext cx="3032861" cy="11724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04CE2E-2600-C146-9542-7588196ACA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0995" y="4942500"/>
            <a:ext cx="3062981" cy="1184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04B261-FE5E-8E43-98B8-435BBD6B5C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7858" y="3552348"/>
            <a:ext cx="2528638" cy="110805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1E88016-7CCC-494F-83B5-D6D2183C8DD7}"/>
              </a:ext>
            </a:extLst>
          </p:cNvPr>
          <p:cNvCxnSpPr>
            <a:cxnSpLocks/>
          </p:cNvCxnSpPr>
          <p:nvPr/>
        </p:nvCxnSpPr>
        <p:spPr bwMode="auto">
          <a:xfrm>
            <a:off x="4766572" y="3196717"/>
            <a:ext cx="0" cy="44830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BB70176-61E1-2643-99BD-DF5BCC3BFDD7}"/>
              </a:ext>
            </a:extLst>
          </p:cNvPr>
          <p:cNvCxnSpPr>
            <a:cxnSpLocks/>
          </p:cNvCxnSpPr>
          <p:nvPr/>
        </p:nvCxnSpPr>
        <p:spPr bwMode="auto">
          <a:xfrm flipV="1">
            <a:off x="4766572" y="4581128"/>
            <a:ext cx="0" cy="450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BD70950-C22D-8C41-8E7B-472A0A5E2C3D}"/>
              </a:ext>
            </a:extLst>
          </p:cNvPr>
          <p:cNvCxnSpPr>
            <a:cxnSpLocks/>
            <a:stCxn id="2" idx="3"/>
            <a:endCxn id="5" idx="0"/>
          </p:cNvCxnSpPr>
          <p:nvPr/>
        </p:nvCxnSpPr>
        <p:spPr bwMode="auto">
          <a:xfrm>
            <a:off x="6283002" y="2684456"/>
            <a:ext cx="1489175" cy="86789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0B5C4AE-F932-4646-A534-95CAD01269B7}"/>
              </a:ext>
            </a:extLst>
          </p:cNvPr>
          <p:cNvCxnSpPr>
            <a:cxnSpLocks/>
            <a:stCxn id="4" idx="3"/>
            <a:endCxn id="5" idx="2"/>
          </p:cNvCxnSpPr>
          <p:nvPr/>
        </p:nvCxnSpPr>
        <p:spPr bwMode="auto">
          <a:xfrm flipV="1">
            <a:off x="6323976" y="4660403"/>
            <a:ext cx="1448201" cy="8741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97E3A2F-07CC-4449-B2FA-014BA9D91B1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280671" y="2421342"/>
            <a:ext cx="2079558" cy="119893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616777B-E57E-D84D-A5EE-0A84F6956975}"/>
              </a:ext>
            </a:extLst>
          </p:cNvPr>
          <p:cNvCxnSpPr>
            <a:cxnSpLocks/>
          </p:cNvCxnSpPr>
          <p:nvPr/>
        </p:nvCxnSpPr>
        <p:spPr bwMode="auto">
          <a:xfrm flipH="1">
            <a:off x="6323976" y="4572000"/>
            <a:ext cx="1961608" cy="122868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7D7398B-17E1-E646-9F83-F4805DF046B4}"/>
              </a:ext>
            </a:extLst>
          </p:cNvPr>
          <p:cNvCxnSpPr>
            <a:cxnSpLocks/>
          </p:cNvCxnSpPr>
          <p:nvPr/>
        </p:nvCxnSpPr>
        <p:spPr bwMode="auto">
          <a:xfrm>
            <a:off x="6156176" y="4208380"/>
            <a:ext cx="461151" cy="1270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32D0C77-41E6-0D45-A596-6E417DAC281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156176" y="3996426"/>
            <a:ext cx="503548" cy="773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75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70"/>
    </mc:Choice>
    <mc:Fallback xmlns="">
      <p:transition spd="slow" advTm="39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539750" y="692696"/>
            <a:ext cx="8424738" cy="1143000"/>
          </a:xfrm>
        </p:spPr>
        <p:txBody>
          <a:bodyPr>
            <a:normAutofit/>
          </a:bodyPr>
          <a:lstStyle/>
          <a:p>
            <a:pPr algn="l"/>
            <a:r>
              <a:rPr lang="sv-SE" sz="2800" b="1" dirty="0"/>
              <a:t>Analysera behov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FFCF7F-17F0-DB4B-852D-89304BC3D8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625600"/>
            <a:ext cx="5335866" cy="52324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0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06"/>
    </mc:Choice>
    <mc:Fallback xmlns="">
      <p:transition spd="slow" advTm="17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3EFED11-1474-B24E-8345-9D33203390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27" y="1004426"/>
            <a:ext cx="4172322" cy="5853574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4B99D38D-2637-6547-9F43-20C47F715403}"/>
              </a:ext>
            </a:extLst>
          </p:cNvPr>
          <p:cNvSpPr txBox="1"/>
          <p:nvPr/>
        </p:nvSpPr>
        <p:spPr>
          <a:xfrm>
            <a:off x="4139952" y="1268760"/>
            <a:ext cx="4801076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Problem: 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 patienter med  demens är oroliga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Uppnå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gemensamt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förhållningssätt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möte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 dement patient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25F2C54F-3F19-1E4F-93AB-C15A74A4D933}"/>
              </a:ext>
            </a:extLst>
          </p:cNvPr>
          <p:cNvSpPr txBox="1"/>
          <p:nvPr/>
        </p:nvSpPr>
        <p:spPr>
          <a:xfrm>
            <a:off x="4139952" y="2204864"/>
            <a:ext cx="2088232" cy="107721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personalen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ögonen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när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pratar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ruta 1">
            <a:extLst>
              <a:ext uri="{FF2B5EF4-FFF2-40B4-BE49-F238E27FC236}">
                <a16:creationId xmlns:a16="http://schemas.microsoft.com/office/drawing/2014/main" id="{647157FB-00F5-DF45-81A3-6A0F30CC44CA}"/>
              </a:ext>
            </a:extLst>
          </p:cNvPr>
          <p:cNvSpPr txBox="1"/>
          <p:nvPr/>
        </p:nvSpPr>
        <p:spPr>
          <a:xfrm>
            <a:off x="6544573" y="2204864"/>
            <a:ext cx="2396455" cy="224676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Vem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vårdande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personal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ögonen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när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pratar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miljöer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vistas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När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möte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ofta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varje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möte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 patient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Med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1E55E4D-EE1B-F540-BC72-4F0861D074C6}"/>
              </a:ext>
            </a:extLst>
          </p:cNvPr>
          <p:cNvCxnSpPr>
            <a:cxnSpLocks/>
            <a:stCxn id="6" idx="3"/>
          </p:cNvCxnSpPr>
          <p:nvPr/>
        </p:nvCxnSpPr>
        <p:spPr bwMode="auto">
          <a:xfrm>
            <a:off x="6228184" y="2736980"/>
            <a:ext cx="316389" cy="141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ruta 6">
            <a:extLst>
              <a:ext uri="{FF2B5EF4-FFF2-40B4-BE49-F238E27FC236}">
                <a16:creationId xmlns:a16="http://schemas.microsoft.com/office/drawing/2014/main" id="{3C1004FB-CDB1-8440-B661-5D5EF7F2906A}"/>
              </a:ext>
            </a:extLst>
          </p:cNvPr>
          <p:cNvSpPr txBox="1"/>
          <p:nvPr/>
        </p:nvSpPr>
        <p:spPr>
          <a:xfrm>
            <a:off x="5099241" y="4543753"/>
            <a:ext cx="3841787" cy="830997"/>
          </a:xfrm>
          <a:prstGeom prst="rect">
            <a:avLst/>
          </a:prstGeom>
          <a:noFill/>
          <a:ln>
            <a:solidFill>
              <a:srgbClr val="FF1387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ompetens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Färdigheter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otivation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Förståelse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Tilltro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till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förmåga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426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10"/>
    </mc:Choice>
    <mc:Fallback xmlns="">
      <p:transition spd="slow" advTm="17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FE8DFC-CC35-6F49-BAEC-E0216ADB58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40788"/>
            <a:ext cx="4480282" cy="4515376"/>
          </a:xfrm>
          <a:prstGeom prst="rect">
            <a:avLst/>
          </a:prstGeom>
        </p:spPr>
      </p:pic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467544" y="1054100"/>
            <a:ext cx="5256584" cy="1078756"/>
          </a:xfrm>
        </p:spPr>
        <p:txBody>
          <a:bodyPr/>
          <a:lstStyle/>
          <a:p>
            <a:pPr algn="l"/>
            <a:r>
              <a:rPr lang="sv-SE" sz="2800" b="1" dirty="0"/>
              <a:t>Övning</a:t>
            </a:r>
            <a:r>
              <a:rPr lang="sv-SE" sz="1800" b="0" dirty="0"/>
              <a:t/>
            </a:r>
            <a:br>
              <a:rPr lang="sv-SE" sz="1800" b="0" dirty="0"/>
            </a:br>
            <a:endParaRPr lang="sv-SE" sz="1800" b="0" dirty="0">
              <a:solidFill>
                <a:srgbClr val="FF0000"/>
              </a:solidFill>
            </a:endParaRPr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>
          <a:xfrm>
            <a:off x="179512" y="2657140"/>
            <a:ext cx="4464496" cy="4114800"/>
          </a:xfrm>
        </p:spPr>
        <p:txBody>
          <a:bodyPr/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sv-SE" sz="2200" dirty="0"/>
              <a:t>Gå tillsammans igenom listan och diskutera vad medarbetarna behöver för att genomföra målbeteendet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sv-SE" sz="2200" dirty="0"/>
              <a:t>Lista tre behov som ni anser viktigast just nu i </a:t>
            </a:r>
            <a:r>
              <a:rPr lang="sv-SE" sz="2200" dirty="0">
                <a:solidFill>
                  <a:srgbClr val="000000"/>
                </a:solidFill>
              </a:rPr>
              <a:t>Tabell 7, s. 12 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endParaRPr lang="sv-SE" sz="2200" dirty="0">
              <a:solidFill>
                <a:srgbClr val="FF0000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4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93"/>
    </mc:Choice>
    <mc:Fallback xmlns="">
      <p:transition spd="slow" advTm="14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ECD934-A5B1-2148-AC0F-1E6FCBDB10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1051200"/>
            <a:ext cx="4173382" cy="58068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C609EDA-2A0C-2A4B-8034-2F93F4C71E21}"/>
              </a:ext>
            </a:extLst>
          </p:cNvPr>
          <p:cNvCxnSpPr>
            <a:cxnSpLocks/>
          </p:cNvCxnSpPr>
          <p:nvPr/>
        </p:nvCxnSpPr>
        <p:spPr bwMode="auto">
          <a:xfrm>
            <a:off x="6228184" y="2693468"/>
            <a:ext cx="316389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Ljud 1">
            <a:hlinkClick r:id="" action="ppaction://media"/>
            <a:extLst>
              <a:ext uri="{FF2B5EF4-FFF2-40B4-BE49-F238E27FC236}">
                <a16:creationId xmlns:a16="http://schemas.microsoft.com/office/drawing/2014/main" id="{C34F8736-1891-4985-A494-2FA440F0A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3" name="textruta 4">
            <a:extLst>
              <a:ext uri="{FF2B5EF4-FFF2-40B4-BE49-F238E27FC236}">
                <a16:creationId xmlns:a16="http://schemas.microsoft.com/office/drawing/2014/main" id="{4365712B-EA2A-4C54-9F2B-38640610FA87}"/>
              </a:ext>
            </a:extLst>
          </p:cNvPr>
          <p:cNvSpPr txBox="1"/>
          <p:nvPr/>
        </p:nvSpPr>
        <p:spPr>
          <a:xfrm>
            <a:off x="4139952" y="1268760"/>
            <a:ext cx="4801076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Problem: 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 patienter med  demens är oroliga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Uppnå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gemensamt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förhållningssätt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möte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 dement patient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ACD69591-28FA-4BC6-9DA0-B7B4BB8FA696}"/>
              </a:ext>
            </a:extLst>
          </p:cNvPr>
          <p:cNvSpPr txBox="1"/>
          <p:nvPr/>
        </p:nvSpPr>
        <p:spPr>
          <a:xfrm>
            <a:off x="4139952" y="2204864"/>
            <a:ext cx="2088232" cy="107721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personalen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ögonen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när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pratar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ruta 1">
            <a:extLst>
              <a:ext uri="{FF2B5EF4-FFF2-40B4-BE49-F238E27FC236}">
                <a16:creationId xmlns:a16="http://schemas.microsoft.com/office/drawing/2014/main" id="{B3AA09E6-E1A3-4996-8ADA-9B1DECBE0ED0}"/>
              </a:ext>
            </a:extLst>
          </p:cNvPr>
          <p:cNvSpPr txBox="1"/>
          <p:nvPr/>
        </p:nvSpPr>
        <p:spPr>
          <a:xfrm>
            <a:off x="6544573" y="2204864"/>
            <a:ext cx="2396455" cy="224676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Vem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vårdande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personal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ögonen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när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pratar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miljöer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vistas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När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möte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ofta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varje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möte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 patient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Med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textruta 6">
            <a:extLst>
              <a:ext uri="{FF2B5EF4-FFF2-40B4-BE49-F238E27FC236}">
                <a16:creationId xmlns:a16="http://schemas.microsoft.com/office/drawing/2014/main" id="{23BF1D2E-27C7-4A00-8CA1-D749A3C9D4A6}"/>
              </a:ext>
            </a:extLst>
          </p:cNvPr>
          <p:cNvSpPr txBox="1"/>
          <p:nvPr/>
        </p:nvSpPr>
        <p:spPr>
          <a:xfrm>
            <a:off x="5459281" y="4543753"/>
            <a:ext cx="3217175" cy="830997"/>
          </a:xfrm>
          <a:prstGeom prst="rect">
            <a:avLst/>
          </a:prstGeom>
          <a:noFill/>
          <a:ln>
            <a:solidFill>
              <a:srgbClr val="FF1387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ompetens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Färdigheter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otivation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Förståelse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Tilltro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till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förmåga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77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1"/>
    </mc:Choice>
    <mc:Fallback xmlns="">
      <p:transition spd="slow" advTm="7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v-SE" sz="2800" b="1" dirty="0"/>
              <a:t>Välj implementeringsstrategier</a:t>
            </a:r>
            <a:endParaRPr lang="sv-SE" sz="2800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A143B7-461F-7840-882F-7FBF39C2E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2120900"/>
            <a:ext cx="7772400" cy="233008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2200" dirty="0" err="1"/>
              <a:t>Mixa</a:t>
            </a:r>
            <a:r>
              <a:rPr lang="en-GB" sz="2200" dirty="0"/>
              <a:t> </a:t>
            </a:r>
            <a:r>
              <a:rPr lang="en-GB" sz="2200" dirty="0" err="1"/>
              <a:t>strategier</a:t>
            </a:r>
            <a:r>
              <a:rPr lang="en-GB" sz="2200" dirty="0"/>
              <a:t> </a:t>
            </a:r>
            <a:r>
              <a:rPr lang="en-GB" sz="2200" dirty="0" err="1"/>
              <a:t>syftandes</a:t>
            </a:r>
            <a:r>
              <a:rPr lang="en-GB" sz="2200" dirty="0"/>
              <a:t> till </a:t>
            </a:r>
            <a:r>
              <a:rPr lang="en-GB" sz="2200" dirty="0" err="1"/>
              <a:t>att</a:t>
            </a:r>
            <a:r>
              <a:rPr lang="en-GB" sz="2200" dirty="0"/>
              <a:t> </a:t>
            </a:r>
            <a:r>
              <a:rPr lang="en-GB" sz="2200" i="1" dirty="0" err="1"/>
              <a:t>sätta</a:t>
            </a:r>
            <a:r>
              <a:rPr lang="en-GB" sz="2200" i="1" dirty="0"/>
              <a:t> </a:t>
            </a:r>
            <a:r>
              <a:rPr lang="en-GB" sz="2200" i="1" dirty="0" err="1"/>
              <a:t>igång</a:t>
            </a:r>
            <a:r>
              <a:rPr lang="en-GB" sz="2200" i="1" dirty="0"/>
              <a:t> </a:t>
            </a:r>
            <a:r>
              <a:rPr lang="en-GB" sz="2200" dirty="0" err="1"/>
              <a:t>förändring</a:t>
            </a:r>
            <a:r>
              <a:rPr lang="en-GB" sz="2200" dirty="0"/>
              <a:t> med </a:t>
            </a:r>
            <a:r>
              <a:rPr lang="en-GB" sz="2200" dirty="0" err="1"/>
              <a:t>sådana</a:t>
            </a:r>
            <a:r>
              <a:rPr lang="en-GB" sz="2200" dirty="0"/>
              <a:t> </a:t>
            </a:r>
            <a:r>
              <a:rPr lang="en-GB" sz="2200" dirty="0" err="1"/>
              <a:t>som</a:t>
            </a:r>
            <a:r>
              <a:rPr lang="en-GB" sz="2200" dirty="0"/>
              <a:t> </a:t>
            </a:r>
            <a:r>
              <a:rPr lang="en-GB" sz="2200" dirty="0" err="1"/>
              <a:t>syftar</a:t>
            </a:r>
            <a:r>
              <a:rPr lang="en-GB" sz="2200" dirty="0"/>
              <a:t> till </a:t>
            </a:r>
            <a:r>
              <a:rPr lang="en-GB" sz="2200" dirty="0" err="1"/>
              <a:t>att</a:t>
            </a:r>
            <a:r>
              <a:rPr lang="en-GB" sz="2200" dirty="0"/>
              <a:t> </a:t>
            </a:r>
            <a:r>
              <a:rPr lang="en-GB" sz="2200" i="1" dirty="0" err="1"/>
              <a:t>vidmakthålla</a:t>
            </a:r>
            <a:r>
              <a:rPr lang="en-GB" sz="2200" i="1" dirty="0"/>
              <a:t> </a:t>
            </a:r>
            <a:r>
              <a:rPr lang="en-GB" sz="2200" dirty="0" err="1"/>
              <a:t>förändring</a:t>
            </a:r>
            <a:r>
              <a:rPr lang="en-GB" sz="2200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2200" dirty="0" err="1"/>
              <a:t>Vilka</a:t>
            </a:r>
            <a:r>
              <a:rPr lang="en-GB" sz="2200" dirty="0"/>
              <a:t> </a:t>
            </a:r>
            <a:r>
              <a:rPr lang="en-GB" sz="2200" dirty="0" err="1"/>
              <a:t>strategier</a:t>
            </a:r>
            <a:r>
              <a:rPr lang="en-GB" sz="2200" dirty="0"/>
              <a:t> </a:t>
            </a:r>
            <a:r>
              <a:rPr lang="en-GB" sz="2200" dirty="0" err="1"/>
              <a:t>är</a:t>
            </a:r>
            <a:r>
              <a:rPr lang="en-GB" sz="2200" dirty="0"/>
              <a:t> </a:t>
            </a:r>
            <a:r>
              <a:rPr lang="en-GB" sz="2200" dirty="0" err="1"/>
              <a:t>möjliga</a:t>
            </a:r>
            <a:r>
              <a:rPr lang="en-GB" sz="2200" dirty="0"/>
              <a:t>?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2200" dirty="0" err="1"/>
              <a:t>Vilka</a:t>
            </a:r>
            <a:r>
              <a:rPr lang="en-GB" sz="2200" dirty="0"/>
              <a:t> </a:t>
            </a:r>
            <a:r>
              <a:rPr lang="en-GB" sz="2200" dirty="0" err="1"/>
              <a:t>strategier</a:t>
            </a:r>
            <a:r>
              <a:rPr lang="en-GB" sz="2200" dirty="0"/>
              <a:t> </a:t>
            </a:r>
            <a:r>
              <a:rPr lang="en-GB" sz="2200" dirty="0" err="1"/>
              <a:t>tror</a:t>
            </a:r>
            <a:r>
              <a:rPr lang="en-GB" sz="2200" dirty="0"/>
              <a:t> vi </a:t>
            </a:r>
            <a:r>
              <a:rPr lang="en-GB" sz="2200" dirty="0" err="1"/>
              <a:t>kan</a:t>
            </a:r>
            <a:r>
              <a:rPr lang="en-GB" sz="2200" dirty="0"/>
              <a:t> ha </a:t>
            </a:r>
            <a:r>
              <a:rPr lang="en-GB" sz="2200" dirty="0" err="1"/>
              <a:t>mest</a:t>
            </a:r>
            <a:r>
              <a:rPr lang="en-GB" sz="2200" dirty="0"/>
              <a:t> </a:t>
            </a:r>
            <a:r>
              <a:rPr lang="en-GB" sz="2200" dirty="0" err="1"/>
              <a:t>effekt</a:t>
            </a:r>
            <a:r>
              <a:rPr lang="en-GB" sz="2200" dirty="0"/>
              <a:t>? </a:t>
            </a:r>
          </a:p>
          <a:p>
            <a:endParaRPr lang="en-GB" sz="2200" dirty="0"/>
          </a:p>
        </p:txBody>
      </p:sp>
      <p:pic>
        <p:nvPicPr>
          <p:cNvPr id="18" name="Picture 4" descr="Bildresultat för vågskål">
            <a:extLst>
              <a:ext uri="{FF2B5EF4-FFF2-40B4-BE49-F238E27FC236}">
                <a16:creationId xmlns:a16="http://schemas.microsoft.com/office/drawing/2014/main" id="{B11978B8-4B77-534D-A385-D87902A31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32" y="4660819"/>
            <a:ext cx="1939407" cy="168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ildresultat för domino">
            <a:extLst>
              <a:ext uri="{FF2B5EF4-FFF2-40B4-BE49-F238E27FC236}">
                <a16:creationId xmlns:a16="http://schemas.microsoft.com/office/drawing/2014/main" id="{AECB624D-536D-C64E-9EA9-FFDB4D8DD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254" y="4558008"/>
            <a:ext cx="1919549" cy="191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ildresultat för ant carrying food">
            <a:extLst>
              <a:ext uri="{FF2B5EF4-FFF2-40B4-BE49-F238E27FC236}">
                <a16:creationId xmlns:a16="http://schemas.microsoft.com/office/drawing/2014/main" id="{078D543D-BF55-AB44-9A0B-27B78E8F8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62" y="4553096"/>
            <a:ext cx="1914369" cy="19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FA1B7C-FA55-A344-AA79-94EAC49CDE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3118" y="1054100"/>
            <a:ext cx="1162800" cy="1162800"/>
          </a:xfrm>
          <a:prstGeom prst="rect">
            <a:avLst/>
          </a:prstGeom>
        </p:spPr>
      </p:pic>
      <p:sp>
        <p:nvSpPr>
          <p:cNvPr id="9" name="textruta 2">
            <a:extLst>
              <a:ext uri="{FF2B5EF4-FFF2-40B4-BE49-F238E27FC236}">
                <a16:creationId xmlns:a16="http://schemas.microsoft.com/office/drawing/2014/main" id="{BAEB6BC9-0919-7942-8A39-D0084AEBF44F}"/>
              </a:ext>
            </a:extLst>
          </p:cNvPr>
          <p:cNvSpPr txBox="1"/>
          <p:nvPr/>
        </p:nvSpPr>
        <p:spPr>
          <a:xfrm>
            <a:off x="179512" y="5373216"/>
            <a:ext cx="1620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20%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sättaigångare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ruta 8">
            <a:extLst>
              <a:ext uri="{FF2B5EF4-FFF2-40B4-BE49-F238E27FC236}">
                <a16:creationId xmlns:a16="http://schemas.microsoft.com/office/drawing/2014/main" id="{B6A0D3EF-4FCB-5A47-AD4B-3449431163DF}"/>
              </a:ext>
            </a:extLst>
          </p:cNvPr>
          <p:cNvSpPr txBox="1"/>
          <p:nvPr/>
        </p:nvSpPr>
        <p:spPr>
          <a:xfrm>
            <a:off x="2571255" y="6019547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80% vidmakthållare</a:t>
            </a:r>
          </a:p>
        </p:txBody>
      </p:sp>
      <p:sp>
        <p:nvSpPr>
          <p:cNvPr id="11" name="textruta 5">
            <a:extLst>
              <a:ext uri="{FF2B5EF4-FFF2-40B4-BE49-F238E27FC236}">
                <a16:creationId xmlns:a16="http://schemas.microsoft.com/office/drawing/2014/main" id="{829FFD79-CD78-764B-9DB1-7CAD058F5D87}"/>
              </a:ext>
            </a:extLst>
          </p:cNvPr>
          <p:cNvSpPr txBox="1"/>
          <p:nvPr/>
        </p:nvSpPr>
        <p:spPr>
          <a:xfrm>
            <a:off x="1043669" y="4122209"/>
            <a:ext cx="1950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Minnesregel</a:t>
            </a:r>
          </a:p>
        </p:txBody>
      </p:sp>
      <p:pic>
        <p:nvPicPr>
          <p:cNvPr id="2" name="Ljud 1">
            <a:hlinkClick r:id="" action="ppaction://media"/>
            <a:extLst>
              <a:ext uri="{FF2B5EF4-FFF2-40B4-BE49-F238E27FC236}">
                <a16:creationId xmlns:a16="http://schemas.microsoft.com/office/drawing/2014/main" id="{795307F9-AE00-4743-8DC2-07B31B2EF2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7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46"/>
    </mc:Choice>
    <mc:Fallback xmlns="">
      <p:transition spd="slow" advTm="23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1E1908-A1CD-5C49-9AE6-13BC9AA47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461" y="1111954"/>
            <a:ext cx="4120627" cy="573339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51616D-974D-0542-9B48-A9757C2EE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976" y="1054100"/>
            <a:ext cx="4788024" cy="1143000"/>
          </a:xfrm>
        </p:spPr>
        <p:txBody>
          <a:bodyPr>
            <a:normAutofit/>
          </a:bodyPr>
          <a:lstStyle/>
          <a:p>
            <a:r>
              <a:rPr lang="en-GB" sz="2800" b="1" dirty="0" err="1"/>
              <a:t>Implementeringsmodellen</a:t>
            </a:r>
            <a:endParaRPr lang="en-GB" sz="2800" b="1" dirty="0"/>
          </a:p>
        </p:txBody>
      </p:sp>
      <p:pic>
        <p:nvPicPr>
          <p:cNvPr id="9" name="Ljud 8">
            <a:hlinkClick r:id="" action="ppaction://media"/>
            <a:extLst>
              <a:ext uri="{FF2B5EF4-FFF2-40B4-BE49-F238E27FC236}">
                <a16:creationId xmlns:a16="http://schemas.microsoft.com/office/drawing/2014/main" id="{CF3FCCF1-BF37-41ED-8E9C-27025F45CD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18"/>
    </mc:Choice>
    <mc:Fallback xmlns="">
      <p:transition spd="slow" advTm="103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845840"/>
            <a:ext cx="8229600" cy="1143000"/>
          </a:xfrm>
        </p:spPr>
        <p:txBody>
          <a:bodyPr/>
          <a:lstStyle/>
          <a:p>
            <a:pPr algn="l"/>
            <a:r>
              <a:rPr lang="sv-SE" sz="2800" b="1" dirty="0"/>
              <a:t>Implementeringsstrategier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9F3A3E-15D9-044F-9B0E-87F95F127F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04"/>
          <a:stretch/>
        </p:blipFill>
        <p:spPr>
          <a:xfrm>
            <a:off x="1525976" y="1844825"/>
            <a:ext cx="6092049" cy="5013176"/>
          </a:xfrm>
          <a:prstGeom prst="rect">
            <a:avLst/>
          </a:prstGeom>
        </p:spPr>
      </p:pic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48F528CC-82C3-45D3-81A6-068EA31175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6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15"/>
    </mc:Choice>
    <mc:Fallback xmlns="">
      <p:transition spd="slow" advTm="27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BAF1D-F020-E34B-B5AF-C3801429D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624" y="1051200"/>
            <a:ext cx="4173382" cy="58068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687D19E-D68E-B841-BB75-D9100AAC9C52}"/>
              </a:ext>
            </a:extLst>
          </p:cNvPr>
          <p:cNvCxnSpPr>
            <a:cxnSpLocks/>
          </p:cNvCxnSpPr>
          <p:nvPr/>
        </p:nvCxnSpPr>
        <p:spPr bwMode="auto">
          <a:xfrm>
            <a:off x="6228184" y="2693468"/>
            <a:ext cx="316389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Ljud 1">
            <a:hlinkClick r:id="" action="ppaction://media"/>
            <a:extLst>
              <a:ext uri="{FF2B5EF4-FFF2-40B4-BE49-F238E27FC236}">
                <a16:creationId xmlns:a16="http://schemas.microsoft.com/office/drawing/2014/main" id="{1BF8CD81-9F38-4C83-AC72-7306B69C8E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11" name="textruta 4">
            <a:extLst>
              <a:ext uri="{FF2B5EF4-FFF2-40B4-BE49-F238E27FC236}">
                <a16:creationId xmlns:a16="http://schemas.microsoft.com/office/drawing/2014/main" id="{03BF7C78-5186-49CE-81D9-17E83288247E}"/>
              </a:ext>
            </a:extLst>
          </p:cNvPr>
          <p:cNvSpPr txBox="1"/>
          <p:nvPr/>
        </p:nvSpPr>
        <p:spPr>
          <a:xfrm>
            <a:off x="4139952" y="1268760"/>
            <a:ext cx="4801076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Problem: 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 patienter med  demens är oroliga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Uppnå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gemensamt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förhållningssätt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möte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 dement patient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F62AC028-D0F4-44FD-8066-5CD8C4BF4BA7}"/>
              </a:ext>
            </a:extLst>
          </p:cNvPr>
          <p:cNvSpPr txBox="1"/>
          <p:nvPr/>
        </p:nvSpPr>
        <p:spPr>
          <a:xfrm>
            <a:off x="4139952" y="2204864"/>
            <a:ext cx="2088232" cy="107721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personalen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ögonen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när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pratar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ruta 1">
            <a:extLst>
              <a:ext uri="{FF2B5EF4-FFF2-40B4-BE49-F238E27FC236}">
                <a16:creationId xmlns:a16="http://schemas.microsoft.com/office/drawing/2014/main" id="{BCFE73DC-7977-489C-9C31-6A727B36A110}"/>
              </a:ext>
            </a:extLst>
          </p:cNvPr>
          <p:cNvSpPr txBox="1"/>
          <p:nvPr/>
        </p:nvSpPr>
        <p:spPr>
          <a:xfrm>
            <a:off x="6544573" y="2204864"/>
            <a:ext cx="2396455" cy="224676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Vem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vårdande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personal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ögonen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när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pratar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miljöer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vistas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När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möte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ofta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varje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möte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 patient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Med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ruta 6">
            <a:extLst>
              <a:ext uri="{FF2B5EF4-FFF2-40B4-BE49-F238E27FC236}">
                <a16:creationId xmlns:a16="http://schemas.microsoft.com/office/drawing/2014/main" id="{C9122EC5-6B94-4B58-A2A4-F3D69700CE1B}"/>
              </a:ext>
            </a:extLst>
          </p:cNvPr>
          <p:cNvSpPr txBox="1"/>
          <p:nvPr/>
        </p:nvSpPr>
        <p:spPr>
          <a:xfrm>
            <a:off x="5459281" y="4543753"/>
            <a:ext cx="3217175" cy="830997"/>
          </a:xfrm>
          <a:prstGeom prst="rect">
            <a:avLst/>
          </a:prstGeom>
          <a:noFill/>
          <a:ln>
            <a:solidFill>
              <a:srgbClr val="FF1387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ompetens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Färdigheter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otivation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Förståelse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Tilltro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till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förmåga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ruta 7">
            <a:extLst>
              <a:ext uri="{FF2B5EF4-FFF2-40B4-BE49-F238E27FC236}">
                <a16:creationId xmlns:a16="http://schemas.microsoft.com/office/drawing/2014/main" id="{3599A784-4302-47CF-8EA6-93F054A2DACC}"/>
              </a:ext>
            </a:extLst>
          </p:cNvPr>
          <p:cNvSpPr txBox="1"/>
          <p:nvPr/>
        </p:nvSpPr>
        <p:spPr>
          <a:xfrm>
            <a:off x="4791106" y="5489937"/>
            <a:ext cx="4173382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Kompetens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Demonstration, Ö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vning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sätter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igång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Motivation: 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Självbelöning, Social belöning, Utvärdera sig själv,  Någon annan utvärderar, (vidmakthåller)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581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26"/>
    </mc:Choice>
    <mc:Fallback xmlns="">
      <p:transition spd="slow" advTm="16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v-SE" sz="2800" b="1" dirty="0"/>
              <a:t>Välj implementeringsstrategier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39750" y="2120900"/>
            <a:ext cx="5040362" cy="4737100"/>
          </a:xfrm>
        </p:spPr>
        <p:txBody>
          <a:bodyPr/>
          <a:lstStyle/>
          <a:p>
            <a:r>
              <a:rPr lang="sv-SE" sz="2200" dirty="0"/>
              <a:t>Utgå från era identifierade behov i Tabell 7, s. 12 eller i handlingsplanen</a:t>
            </a:r>
          </a:p>
          <a:p>
            <a:pPr marL="0" indent="0">
              <a:buNone/>
            </a:pPr>
            <a:endParaRPr lang="sv-SE" sz="2200" dirty="0"/>
          </a:p>
          <a:p>
            <a:r>
              <a:rPr lang="sv-SE" sz="2200" dirty="0"/>
              <a:t>Matcha era behov med lämplig strategi (Tabell 9 på s. 14) för att sätta igång och vidmakthålla målbeteendet (använd färgerna som hjälp). Tabell 10 på s. 15 ger beskrivningar på strategier. </a:t>
            </a:r>
          </a:p>
          <a:p>
            <a:endParaRPr lang="sv-SE" sz="2200" dirty="0"/>
          </a:p>
          <a:p>
            <a:r>
              <a:rPr lang="sv-SE" sz="2200" dirty="0"/>
              <a:t>Planera strategi(er) och fyll i dem i Tabell 11 och 12 på s. 20 och s. 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D6B15-C053-B042-9B16-E5E5AC2AA5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9812" y="2411512"/>
            <a:ext cx="3824188" cy="3824188"/>
          </a:xfrm>
          <a:prstGeom prst="rect">
            <a:avLst/>
          </a:prstGeom>
        </p:spPr>
      </p:pic>
      <p:pic>
        <p:nvPicPr>
          <p:cNvPr id="9" name="Ljud 8">
            <a:hlinkClick r:id="" action="ppaction://media"/>
            <a:extLst>
              <a:ext uri="{FF2B5EF4-FFF2-40B4-BE49-F238E27FC236}">
                <a16:creationId xmlns:a16="http://schemas.microsoft.com/office/drawing/2014/main" id="{AB56AD84-AAB2-41A0-9389-6FB4DCEC73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492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42"/>
    </mc:Choice>
    <mc:Fallback xmlns="">
      <p:transition spd="slow" advTm="25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832FD00-AE8A-B942-9EBD-D95C00E8DD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32" y="1043223"/>
            <a:ext cx="4142554" cy="581477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D2AB8F2-EC47-6844-A875-CFEAFD0A4EE4}"/>
              </a:ext>
            </a:extLst>
          </p:cNvPr>
          <p:cNvCxnSpPr>
            <a:cxnSpLocks/>
          </p:cNvCxnSpPr>
          <p:nvPr/>
        </p:nvCxnSpPr>
        <p:spPr bwMode="auto">
          <a:xfrm>
            <a:off x="6228184" y="2693468"/>
            <a:ext cx="316389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Ljud 1">
            <a:hlinkClick r:id="" action="ppaction://media"/>
            <a:extLst>
              <a:ext uri="{FF2B5EF4-FFF2-40B4-BE49-F238E27FC236}">
                <a16:creationId xmlns:a16="http://schemas.microsoft.com/office/drawing/2014/main" id="{25DB91E1-7695-4D5C-96EC-C1B16016EE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3" name="textruta 4">
            <a:extLst>
              <a:ext uri="{FF2B5EF4-FFF2-40B4-BE49-F238E27FC236}">
                <a16:creationId xmlns:a16="http://schemas.microsoft.com/office/drawing/2014/main" id="{DCE04AC8-A87B-4301-A020-9917A18B3EF4}"/>
              </a:ext>
            </a:extLst>
          </p:cNvPr>
          <p:cNvSpPr txBox="1"/>
          <p:nvPr/>
        </p:nvSpPr>
        <p:spPr>
          <a:xfrm>
            <a:off x="4139952" y="1268760"/>
            <a:ext cx="4801076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Problem: 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 patienter med  demens är oroliga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Uppnå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gemensamt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förhållningssätt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möte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 dement patient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A07CDB4-6A0A-4BAB-A2EC-496CE1E85B55}"/>
              </a:ext>
            </a:extLst>
          </p:cNvPr>
          <p:cNvSpPr txBox="1"/>
          <p:nvPr/>
        </p:nvSpPr>
        <p:spPr>
          <a:xfrm>
            <a:off x="4139952" y="2204864"/>
            <a:ext cx="2088232" cy="107721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personalen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ögonen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när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pratar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ruta 1">
            <a:extLst>
              <a:ext uri="{FF2B5EF4-FFF2-40B4-BE49-F238E27FC236}">
                <a16:creationId xmlns:a16="http://schemas.microsoft.com/office/drawing/2014/main" id="{51F5A45F-3202-44F7-AB41-E9649FBEBC6B}"/>
              </a:ext>
            </a:extLst>
          </p:cNvPr>
          <p:cNvSpPr txBox="1"/>
          <p:nvPr/>
        </p:nvSpPr>
        <p:spPr>
          <a:xfrm>
            <a:off x="6544573" y="2204864"/>
            <a:ext cx="2396455" cy="224676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Vem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vårdande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personal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ögonen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när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pratar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miljöer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vistas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När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möte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ofta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varje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möte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 patient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Med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ruta 6">
            <a:extLst>
              <a:ext uri="{FF2B5EF4-FFF2-40B4-BE49-F238E27FC236}">
                <a16:creationId xmlns:a16="http://schemas.microsoft.com/office/drawing/2014/main" id="{29C2FACE-FBFB-42AC-BD9C-8B1B14A33804}"/>
              </a:ext>
            </a:extLst>
          </p:cNvPr>
          <p:cNvSpPr txBox="1"/>
          <p:nvPr/>
        </p:nvSpPr>
        <p:spPr>
          <a:xfrm>
            <a:off x="5459281" y="4543753"/>
            <a:ext cx="3217175" cy="830997"/>
          </a:xfrm>
          <a:prstGeom prst="rect">
            <a:avLst/>
          </a:prstGeom>
          <a:noFill/>
          <a:ln>
            <a:solidFill>
              <a:srgbClr val="FF1387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ompetens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Färdigheter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otivation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Förståelse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Tilltro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till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förmåga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ruta 7">
            <a:extLst>
              <a:ext uri="{FF2B5EF4-FFF2-40B4-BE49-F238E27FC236}">
                <a16:creationId xmlns:a16="http://schemas.microsoft.com/office/drawing/2014/main" id="{537EED12-6A4E-414A-9B30-D03763D86A3A}"/>
              </a:ext>
            </a:extLst>
          </p:cNvPr>
          <p:cNvSpPr txBox="1"/>
          <p:nvPr/>
        </p:nvSpPr>
        <p:spPr>
          <a:xfrm>
            <a:off x="4863114" y="5489937"/>
            <a:ext cx="4173382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Kompetens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Demonstration, Ö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vning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sätter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igång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Motivation: 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Självbelöning, Social belöning, Utvärdera sig själv,  Någon annan utvärderar, (vidmakthåller)</a:t>
            </a:r>
          </a:p>
        </p:txBody>
      </p:sp>
      <p:sp>
        <p:nvSpPr>
          <p:cNvPr id="24" name="textruta 10">
            <a:extLst>
              <a:ext uri="{FF2B5EF4-FFF2-40B4-BE49-F238E27FC236}">
                <a16:creationId xmlns:a16="http://schemas.microsoft.com/office/drawing/2014/main" id="{BA970537-AA8C-4940-A30B-F33C27BECFDE}"/>
              </a:ext>
            </a:extLst>
          </p:cNvPr>
          <p:cNvSpPr txBox="1"/>
          <p:nvPr/>
        </p:nvSpPr>
        <p:spPr>
          <a:xfrm>
            <a:off x="72217" y="5523792"/>
            <a:ext cx="1383212" cy="125572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Någon visar hur man gör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Får öva på varandra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Utvärderas och belönas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317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53"/>
    </mc:Choice>
    <mc:Fallback xmlns="">
      <p:transition spd="slow" advTm="22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939ABFD-8F83-DE4E-847F-4CE862A9F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1020450"/>
            <a:ext cx="4116406" cy="577807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FB22F5D-E5CF-B945-B09D-1C222BF6C2A0}"/>
              </a:ext>
            </a:extLst>
          </p:cNvPr>
          <p:cNvCxnSpPr>
            <a:cxnSpLocks/>
          </p:cNvCxnSpPr>
          <p:nvPr/>
        </p:nvCxnSpPr>
        <p:spPr bwMode="auto">
          <a:xfrm>
            <a:off x="6228184" y="2693468"/>
            <a:ext cx="316389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Ljud 1">
            <a:hlinkClick r:id="" action="ppaction://media"/>
            <a:extLst>
              <a:ext uri="{FF2B5EF4-FFF2-40B4-BE49-F238E27FC236}">
                <a16:creationId xmlns:a16="http://schemas.microsoft.com/office/drawing/2014/main" id="{2B7E6CDB-A8B0-49D1-9845-770EA6A148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3" name="textruta 4">
            <a:extLst>
              <a:ext uri="{FF2B5EF4-FFF2-40B4-BE49-F238E27FC236}">
                <a16:creationId xmlns:a16="http://schemas.microsoft.com/office/drawing/2014/main" id="{BC7EB99A-750A-4972-9F20-BDA293C88F46}"/>
              </a:ext>
            </a:extLst>
          </p:cNvPr>
          <p:cNvSpPr txBox="1"/>
          <p:nvPr/>
        </p:nvSpPr>
        <p:spPr>
          <a:xfrm>
            <a:off x="4139952" y="1268760"/>
            <a:ext cx="4801076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Problem: 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 patienter med  demens är oroliga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Uppnå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gemensamt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förhållningssätt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möte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 dement patient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84AEED0A-C88A-4735-B1C5-215A03119620}"/>
              </a:ext>
            </a:extLst>
          </p:cNvPr>
          <p:cNvSpPr txBox="1"/>
          <p:nvPr/>
        </p:nvSpPr>
        <p:spPr>
          <a:xfrm>
            <a:off x="4139952" y="2204864"/>
            <a:ext cx="2088232" cy="107721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personalen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ögonen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när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pratar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ruta 1">
            <a:extLst>
              <a:ext uri="{FF2B5EF4-FFF2-40B4-BE49-F238E27FC236}">
                <a16:creationId xmlns:a16="http://schemas.microsoft.com/office/drawing/2014/main" id="{F82F308C-954A-4B95-92E4-F6431EEACC90}"/>
              </a:ext>
            </a:extLst>
          </p:cNvPr>
          <p:cNvSpPr txBox="1"/>
          <p:nvPr/>
        </p:nvSpPr>
        <p:spPr>
          <a:xfrm>
            <a:off x="6544573" y="2204864"/>
            <a:ext cx="2396455" cy="224676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Vem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vårdande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personal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ögonen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när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pratar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miljöer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vistas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När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möte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ofta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varje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möte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 patient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Med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textruta 6">
            <a:extLst>
              <a:ext uri="{FF2B5EF4-FFF2-40B4-BE49-F238E27FC236}">
                <a16:creationId xmlns:a16="http://schemas.microsoft.com/office/drawing/2014/main" id="{A3874DAF-FB28-458A-9C48-41DBCD7175E3}"/>
              </a:ext>
            </a:extLst>
          </p:cNvPr>
          <p:cNvSpPr txBox="1"/>
          <p:nvPr/>
        </p:nvSpPr>
        <p:spPr>
          <a:xfrm>
            <a:off x="5459281" y="4543753"/>
            <a:ext cx="3217175" cy="830997"/>
          </a:xfrm>
          <a:prstGeom prst="rect">
            <a:avLst/>
          </a:prstGeom>
          <a:noFill/>
          <a:ln>
            <a:solidFill>
              <a:srgbClr val="FF1387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ompetens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Färdigheter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otivation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Förståelse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Tilltro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till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förmåga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ruta 7">
            <a:extLst>
              <a:ext uri="{FF2B5EF4-FFF2-40B4-BE49-F238E27FC236}">
                <a16:creationId xmlns:a16="http://schemas.microsoft.com/office/drawing/2014/main" id="{2E30A832-53B0-41E4-99B4-46050F40B47B}"/>
              </a:ext>
            </a:extLst>
          </p:cNvPr>
          <p:cNvSpPr txBox="1"/>
          <p:nvPr/>
        </p:nvSpPr>
        <p:spPr>
          <a:xfrm>
            <a:off x="4863114" y="5489937"/>
            <a:ext cx="4173382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Kompetens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Demonstration, Ö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vning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sätter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igång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Motivation: 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Självbelöning, Social belöning, Utvärdera sig själv,  Någon annan utvärderar, (vidmakthåller)</a:t>
            </a:r>
          </a:p>
        </p:txBody>
      </p:sp>
      <p:sp>
        <p:nvSpPr>
          <p:cNvPr id="23" name="textruta 10">
            <a:extLst>
              <a:ext uri="{FF2B5EF4-FFF2-40B4-BE49-F238E27FC236}">
                <a16:creationId xmlns:a16="http://schemas.microsoft.com/office/drawing/2014/main" id="{719B14DE-F236-4849-8078-680F36EC9A67}"/>
              </a:ext>
            </a:extLst>
          </p:cNvPr>
          <p:cNvSpPr txBox="1"/>
          <p:nvPr/>
        </p:nvSpPr>
        <p:spPr>
          <a:xfrm>
            <a:off x="72217" y="5523792"/>
            <a:ext cx="1383212" cy="125572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Någon visar hur man gör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Får öva på varandra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Utvärderas och belönas</a:t>
            </a:r>
          </a:p>
        </p:txBody>
      </p:sp>
      <p:sp>
        <p:nvSpPr>
          <p:cNvPr id="25" name="textruta 8">
            <a:extLst>
              <a:ext uri="{FF2B5EF4-FFF2-40B4-BE49-F238E27FC236}">
                <a16:creationId xmlns:a16="http://schemas.microsoft.com/office/drawing/2014/main" id="{0D3F3E0E-0F81-4308-8EA3-BF276FF4B288}"/>
              </a:ext>
            </a:extLst>
          </p:cNvPr>
          <p:cNvSpPr txBox="1"/>
          <p:nvPr/>
        </p:nvSpPr>
        <p:spPr>
          <a:xfrm>
            <a:off x="164452" y="2718498"/>
            <a:ext cx="2079929" cy="83099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Enhetschefen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följer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går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på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veckomötena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2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4"/>
    </mc:Choice>
    <mc:Fallback xmlns="">
      <p:transition spd="slow" advTm="10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v-SE" sz="2800" b="1" dirty="0"/>
              <a:t>Följ upp målbeteendet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39750" y="2266528"/>
            <a:ext cx="4464298" cy="4114800"/>
          </a:xfrm>
        </p:spPr>
        <p:txBody>
          <a:bodyPr>
            <a:normAutofit lnSpcReduction="10000"/>
          </a:bodyPr>
          <a:lstStyle/>
          <a:p>
            <a:r>
              <a:rPr lang="sv-SE" sz="2200" dirty="0">
                <a:latin typeface="Arial" panose="020B0604020202020204" pitchFamily="34" charset="0"/>
                <a:cs typeface="Arial" panose="020B0604020202020204" pitchFamily="34" charset="0"/>
              </a:rPr>
              <a:t>Uppföljning ger möjlighet att justera valda målbeteenden, behov eller de strategier som valts för att uppnå målbeteendet. </a:t>
            </a:r>
          </a:p>
          <a:p>
            <a:endParaRPr lang="sv-SE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2200" dirty="0">
                <a:latin typeface="Arial" panose="020B0604020202020204" pitchFamily="34" charset="0"/>
                <a:cs typeface="Arial" panose="020B0604020202020204" pitchFamily="34" charset="0"/>
              </a:rPr>
              <a:t>Beskriv hur målbeteendet ska följas upp för att säkerställa att det genomförs som planerat. </a:t>
            </a:r>
          </a:p>
          <a:p>
            <a:endParaRPr lang="sv-SE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2200" dirty="0">
                <a:latin typeface="Arial" panose="020B0604020202020204" pitchFamily="34" charset="0"/>
                <a:cs typeface="Arial" panose="020B0604020202020204" pitchFamily="34" charset="0"/>
              </a:rPr>
              <a:t>Planera uppföljning i </a:t>
            </a:r>
            <a:br>
              <a:rPr lang="sv-SE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2200" dirty="0">
                <a:latin typeface="Arial" panose="020B0604020202020204" pitchFamily="34" charset="0"/>
                <a:cs typeface="Arial" panose="020B0604020202020204" pitchFamily="34" charset="0"/>
              </a:rPr>
              <a:t>Tabell 13, s. 22</a:t>
            </a:r>
          </a:p>
          <a:p>
            <a:endParaRPr lang="sv-SE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A8F15D-144D-4744-983F-D037EC41CA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98" y="2564904"/>
            <a:ext cx="3588444" cy="3588444"/>
          </a:xfrm>
          <a:prstGeom prst="ellipse">
            <a:avLst/>
          </a:prstGeom>
        </p:spPr>
      </p:pic>
      <p:pic>
        <p:nvPicPr>
          <p:cNvPr id="7" name="Ljud 6">
            <a:hlinkClick r:id="" action="ppaction://media"/>
            <a:extLst>
              <a:ext uri="{FF2B5EF4-FFF2-40B4-BE49-F238E27FC236}">
                <a16:creationId xmlns:a16="http://schemas.microsoft.com/office/drawing/2014/main" id="{D860EB51-0A72-43D6-94D2-D86AC66D5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6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0"/>
    </mc:Choice>
    <mc:Fallback xmlns="">
      <p:transition spd="slow" advTm="8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innehåll 7" descr="En bild som visar växt, blomma, inomhus, bord&#10;&#10;Automatiskt genererad beskrivning">
            <a:extLst>
              <a:ext uri="{FF2B5EF4-FFF2-40B4-BE49-F238E27FC236}">
                <a16:creationId xmlns:a16="http://schemas.microsoft.com/office/drawing/2014/main" id="{68AA057C-895E-4A6D-9CF7-E0A4D07C2A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66" y="980728"/>
            <a:ext cx="9229666" cy="6922250"/>
          </a:xfrm>
        </p:spPr>
      </p:pic>
      <p:pic>
        <p:nvPicPr>
          <p:cNvPr id="2" name="Ljud 1">
            <a:hlinkClick r:id="" action="ppaction://media"/>
            <a:extLst>
              <a:ext uri="{FF2B5EF4-FFF2-40B4-BE49-F238E27FC236}">
                <a16:creationId xmlns:a16="http://schemas.microsoft.com/office/drawing/2014/main" id="{FD766CC3-6618-4A7C-9693-E79E2E9BFA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1"/>
    </mc:Choice>
    <mc:Fallback xmlns="">
      <p:transition spd="slow" advTm="12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2B571D-55AF-134D-AEE3-5C287351A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4600" y="1051200"/>
            <a:ext cx="4173382" cy="5806800"/>
          </a:xfrm>
          <a:prstGeom prst="rect">
            <a:avLst/>
          </a:prstGeom>
        </p:spPr>
      </p:pic>
      <p:pic>
        <p:nvPicPr>
          <p:cNvPr id="7" name="Ljud 6">
            <a:hlinkClick r:id="" action="ppaction://media"/>
            <a:extLst>
              <a:ext uri="{FF2B5EF4-FFF2-40B4-BE49-F238E27FC236}">
                <a16:creationId xmlns:a16="http://schemas.microsoft.com/office/drawing/2014/main" id="{C81E5CE9-AFB9-47A3-93C1-ED63162AA9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2" name="textruta 4">
            <a:extLst>
              <a:ext uri="{FF2B5EF4-FFF2-40B4-BE49-F238E27FC236}">
                <a16:creationId xmlns:a16="http://schemas.microsoft.com/office/drawing/2014/main" id="{1D5F7E63-4ED8-4C1B-BCE2-5D4D53B8C9D7}"/>
              </a:ext>
            </a:extLst>
          </p:cNvPr>
          <p:cNvSpPr txBox="1"/>
          <p:nvPr/>
        </p:nvSpPr>
        <p:spPr>
          <a:xfrm>
            <a:off x="4139952" y="1268760"/>
            <a:ext cx="4801076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Problem: 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 patienter med  demens är oroliga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Uppnå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gemensamt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förhållningssätt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möte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 dement patient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586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15"/>
    </mc:Choice>
    <mc:Fallback xmlns="">
      <p:transition spd="slow" advTm="18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60A4F-79BB-B64D-B248-3E9959955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sz="3100" b="1" dirty="0" err="1"/>
              <a:t>Övning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334473D-7B5F-5147-85CD-DA66B5937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2120900"/>
            <a:ext cx="3960242" cy="2316212"/>
          </a:xfrm>
        </p:spPr>
        <p:txBody>
          <a:bodyPr/>
          <a:lstStyle/>
          <a:p>
            <a:pPr lvl="0">
              <a:spcBef>
                <a:spcPts val="1000"/>
              </a:spcBef>
              <a:spcAft>
                <a:spcPts val="1000"/>
              </a:spcAft>
            </a:pPr>
            <a:r>
              <a:rPr lang="sv-SE" sz="2200" dirty="0"/>
              <a:t>Formulera vilket problem ni vill lösa samt vad det är ni vill uppnå i ert förbättringsarbete.</a:t>
            </a:r>
          </a:p>
          <a:p>
            <a:pPr lvl="0">
              <a:spcBef>
                <a:spcPts val="1000"/>
              </a:spcBef>
              <a:spcAft>
                <a:spcPts val="1000"/>
              </a:spcAft>
            </a:pPr>
            <a:r>
              <a:rPr lang="sv-SE" sz="2200" dirty="0"/>
              <a:t>Arbetshäftet, Tabell 1, s. 3 </a:t>
            </a: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823D18-09EF-1A47-A368-69B05A2ABB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121" y="1607294"/>
            <a:ext cx="4232266" cy="4197970"/>
          </a:xfrm>
          <a:prstGeom prst="ellipse">
            <a:avLst/>
          </a:prstGeom>
        </p:spPr>
      </p:pic>
      <p:pic>
        <p:nvPicPr>
          <p:cNvPr id="5" name="Ljud 4">
            <a:hlinkClick r:id="" action="ppaction://media"/>
            <a:extLst>
              <a:ext uri="{FF2B5EF4-FFF2-40B4-BE49-F238E27FC236}">
                <a16:creationId xmlns:a16="http://schemas.microsoft.com/office/drawing/2014/main" id="{6A3E504E-9EBA-445D-A463-889A2FC9FF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3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19"/>
    </mc:Choice>
    <mc:Fallback xmlns="">
      <p:transition spd="slow" advTm="11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l"/>
            <a:r>
              <a:rPr lang="en-US" sz="2800" b="1" dirty="0" err="1"/>
              <a:t>Implementering</a:t>
            </a:r>
            <a:r>
              <a:rPr lang="en-US" sz="2800" b="1" dirty="0"/>
              <a:t> </a:t>
            </a:r>
            <a:r>
              <a:rPr lang="en-US" sz="2800" b="1" dirty="0" err="1"/>
              <a:t>innebär</a:t>
            </a:r>
            <a:r>
              <a:rPr lang="en-US" sz="2800" b="1" dirty="0"/>
              <a:t> </a:t>
            </a:r>
            <a:r>
              <a:rPr lang="en-US" sz="2800" b="1" dirty="0" err="1"/>
              <a:t>beteendeförändring</a:t>
            </a:r>
            <a:endParaRPr lang="en-US" sz="2800" b="1" dirty="0"/>
          </a:p>
        </p:txBody>
      </p:sp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457200" y="2287413"/>
            <a:ext cx="8229600" cy="4237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200" kern="1200" dirty="0">
                <a:latin typeface="Arial"/>
                <a:cs typeface="Arial"/>
              </a:rPr>
              <a:t>Implementeringen handlar om att människor </a:t>
            </a:r>
            <a:r>
              <a:rPr lang="sv-SE" sz="2200" kern="1200" dirty="0">
                <a:cs typeface="Arial"/>
              </a:rPr>
              <a:t>(medarbetare, ledare på olika nivåer, administration, osv) </a:t>
            </a:r>
            <a:r>
              <a:rPr lang="sv-SE" sz="2200" kern="1200" dirty="0">
                <a:latin typeface="Arial"/>
                <a:cs typeface="Arial"/>
              </a:rPr>
              <a:t>ska ändra sina beteenden</a:t>
            </a:r>
            <a:endParaRPr lang="sv-SE" sz="2200" dirty="0">
              <a:latin typeface="Arial"/>
              <a:cs typeface="Arial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3921240"/>
            <a:ext cx="3828404" cy="2794881"/>
          </a:xfrm>
          <a:prstGeom prst="rect">
            <a:avLst/>
          </a:prstGeom>
        </p:spPr>
      </p:pic>
      <p:pic>
        <p:nvPicPr>
          <p:cNvPr id="6" name="Ljud 5">
            <a:hlinkClick r:id="" action="ppaction://media"/>
            <a:extLst>
              <a:ext uri="{FF2B5EF4-FFF2-40B4-BE49-F238E27FC236}">
                <a16:creationId xmlns:a16="http://schemas.microsoft.com/office/drawing/2014/main" id="{6B214C33-FDED-4350-AE62-4CACBE9AB8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3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56"/>
    </mc:Choice>
    <mc:Fallback xmlns="">
      <p:transition spd="slow" advTm="16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v-SE" sz="2800" b="1" dirty="0"/>
              <a:t>Vad är ett beteende?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356447"/>
            <a:ext cx="3517478" cy="3517478"/>
          </a:xfrm>
        </p:spPr>
      </p:pic>
      <p:sp>
        <p:nvSpPr>
          <p:cNvPr id="3" name="textruta 2"/>
          <p:cNvSpPr txBox="1"/>
          <p:nvPr/>
        </p:nvSpPr>
        <p:spPr>
          <a:xfrm>
            <a:off x="5004049" y="3163028"/>
            <a:ext cx="3682752" cy="1904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sv-SE" sz="2200" dirty="0">
                <a:latin typeface="Arial" pitchFamily="34" charset="0"/>
                <a:cs typeface="Arial" pitchFamily="34" charset="0"/>
              </a:rPr>
              <a:t>T.ex. att fråga patienter om levnadsvanor är ett beteende. Att ha kunskap om levnadsvanor är inte ett beteende. 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Ljud 6">
            <a:hlinkClick r:id="" action="ppaction://media"/>
            <a:extLst>
              <a:ext uri="{FF2B5EF4-FFF2-40B4-BE49-F238E27FC236}">
                <a16:creationId xmlns:a16="http://schemas.microsoft.com/office/drawing/2014/main" id="{C9BBD071-724D-4A45-8E1D-32782AF59B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414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34"/>
    </mc:Choice>
    <mc:Fallback xmlns="">
      <p:transition spd="slow" advTm="22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C93248-9A2E-024D-91D5-D426F25891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" t="1701" r="4901" b="1701"/>
          <a:stretch/>
        </p:blipFill>
        <p:spPr>
          <a:xfrm>
            <a:off x="1187624" y="1036263"/>
            <a:ext cx="4176464" cy="5821737"/>
          </a:xfrm>
          <a:prstGeom prst="rect">
            <a:avLst/>
          </a:prstGeom>
        </p:spPr>
      </p:pic>
      <p:pic>
        <p:nvPicPr>
          <p:cNvPr id="7" name="Ljud 6">
            <a:hlinkClick r:id="" action="ppaction://media"/>
            <a:extLst>
              <a:ext uri="{FF2B5EF4-FFF2-40B4-BE49-F238E27FC236}">
                <a16:creationId xmlns:a16="http://schemas.microsoft.com/office/drawing/2014/main" id="{A8DB9AAB-1A2A-46EB-A342-4D059A6746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2" name="textruta 4">
            <a:extLst>
              <a:ext uri="{FF2B5EF4-FFF2-40B4-BE49-F238E27FC236}">
                <a16:creationId xmlns:a16="http://schemas.microsoft.com/office/drawing/2014/main" id="{C0CB7099-66BC-4753-B8DD-BFA2E6511977}"/>
              </a:ext>
            </a:extLst>
          </p:cNvPr>
          <p:cNvSpPr txBox="1"/>
          <p:nvPr/>
        </p:nvSpPr>
        <p:spPr>
          <a:xfrm>
            <a:off x="4139952" y="1268760"/>
            <a:ext cx="4801076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Problem: 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 patienter med  demens är oroliga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Uppnå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gemensamt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förhållningssätt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möte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med dement patient</a:t>
            </a:r>
          </a:p>
        </p:txBody>
      </p:sp>
      <p:sp>
        <p:nvSpPr>
          <p:cNvPr id="11" name="textruta 5">
            <a:extLst>
              <a:ext uri="{FF2B5EF4-FFF2-40B4-BE49-F238E27FC236}">
                <a16:creationId xmlns:a16="http://schemas.microsoft.com/office/drawing/2014/main" id="{058650A4-1E09-4C70-84C3-247E93BFD826}"/>
              </a:ext>
            </a:extLst>
          </p:cNvPr>
          <p:cNvSpPr txBox="1"/>
          <p:nvPr/>
        </p:nvSpPr>
        <p:spPr>
          <a:xfrm>
            <a:off x="4139952" y="2204865"/>
            <a:ext cx="3384376" cy="107721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Se patienten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ögonen</a:t>
            </a:r>
            <a:endParaRPr kumimoji="0" lang="sv-SE" sz="18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Tala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tydligt</a:t>
            </a: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Använd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patientens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namn</a:t>
            </a: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Repetera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vad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sagts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ordagrant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482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55"/>
    </mc:Choice>
    <mc:Fallback xmlns="">
      <p:transition spd="slow" advTm="19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60A4F-79BB-B64D-B248-3E9959955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2800" b="1" dirty="0" err="1"/>
              <a:t>Övning</a:t>
            </a:r>
            <a:endParaRPr lang="en-GB" sz="28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8009DEF-5F44-BC43-A522-440B288E7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2120900"/>
            <a:ext cx="4104258" cy="4114800"/>
          </a:xfrm>
        </p:spPr>
        <p:txBody>
          <a:bodyPr>
            <a:normAutofit lnSpcReduction="10000"/>
          </a:bodyPr>
          <a:lstStyle/>
          <a:p>
            <a:pPr lvl="0">
              <a:spcBef>
                <a:spcPts val="1000"/>
              </a:spcBef>
              <a:spcAft>
                <a:spcPts val="1000"/>
              </a:spcAft>
            </a:pPr>
            <a:r>
              <a:rPr lang="sv-SE" sz="2200" dirty="0">
                <a:solidFill>
                  <a:srgbClr val="000000"/>
                </a:solidFill>
              </a:rPr>
              <a:t>Brainstorma i ert team kring alla möjliga beteenden som kan leda till det ni vill uppnå</a:t>
            </a:r>
          </a:p>
          <a:p>
            <a:pPr lvl="0">
              <a:spcBef>
                <a:spcPts val="1000"/>
              </a:spcBef>
              <a:spcAft>
                <a:spcPts val="1000"/>
              </a:spcAft>
            </a:pPr>
            <a:r>
              <a:rPr lang="sv-SE" sz="2200" dirty="0">
                <a:solidFill>
                  <a:srgbClr val="000000"/>
                </a:solidFill>
              </a:rPr>
              <a:t>Fokusera på beteenden som medarbetare ska göra kontinuerligt</a:t>
            </a:r>
          </a:p>
          <a:p>
            <a:pPr lvl="0">
              <a:spcBef>
                <a:spcPts val="1000"/>
              </a:spcBef>
              <a:spcAft>
                <a:spcPts val="1000"/>
              </a:spcAft>
            </a:pPr>
            <a:r>
              <a:rPr lang="sv-SE" sz="2200" dirty="0">
                <a:solidFill>
                  <a:srgbClr val="000000"/>
                </a:solidFill>
              </a:rPr>
              <a:t>Beteendet är det som medarbetarna ska göra efter implementeringen är klar</a:t>
            </a:r>
          </a:p>
          <a:p>
            <a:pPr lvl="0">
              <a:spcBef>
                <a:spcPts val="1000"/>
              </a:spcBef>
              <a:spcAft>
                <a:spcPts val="1000"/>
              </a:spcAft>
            </a:pPr>
            <a:r>
              <a:rPr lang="sv-SE" sz="2200" dirty="0"/>
              <a:t>Arbetshäftet, Tabell 2, s. 4 </a:t>
            </a:r>
            <a:endParaRPr lang="en-GB" sz="2200" dirty="0"/>
          </a:p>
          <a:p>
            <a:pPr lvl="0">
              <a:spcBef>
                <a:spcPts val="1000"/>
              </a:spcBef>
              <a:spcAft>
                <a:spcPts val="1000"/>
              </a:spcAft>
            </a:pPr>
            <a:endParaRPr lang="en-GB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421792-3F45-0B4E-AED0-CB690231E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1971" y="1916832"/>
            <a:ext cx="4607912" cy="4607912"/>
          </a:xfrm>
          <a:prstGeom prst="rect">
            <a:avLst/>
          </a:prstGeom>
        </p:spPr>
      </p:pic>
      <p:pic>
        <p:nvPicPr>
          <p:cNvPr id="7" name="Ljud 6">
            <a:hlinkClick r:id="" action="ppaction://media"/>
            <a:extLst>
              <a:ext uri="{FF2B5EF4-FFF2-40B4-BE49-F238E27FC236}">
                <a16:creationId xmlns:a16="http://schemas.microsoft.com/office/drawing/2014/main" id="{49B67B08-6C06-4A1C-A8EC-12BD2AB46F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0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40"/>
    </mc:Choice>
    <mc:Fallback xmlns="">
      <p:transition spd="slow" advTm="26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v-SE" sz="2800" b="1" dirty="0"/>
              <a:t>Målbeteende på rätt nivå</a:t>
            </a:r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76872"/>
            <a:ext cx="3600400" cy="201622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149082"/>
            <a:ext cx="4896544" cy="35922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624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92"/>
    </mc:Choice>
    <mc:Fallback xmlns="">
      <p:transition spd="slow" advTm="52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4|1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1.4|0.8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|3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heme/theme1.xml><?xml version="1.0" encoding="utf-8"?>
<a:theme xmlns:a="http://schemas.openxmlformats.org/drawingml/2006/main" name="Office-tema">
  <a:themeElements>
    <a:clrScheme name="Anpassa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8971C"/>
      </a:accent1>
      <a:accent2>
        <a:srgbClr val="8DC63F"/>
      </a:accent2>
      <a:accent3>
        <a:srgbClr val="FFFFFF"/>
      </a:accent3>
      <a:accent4>
        <a:srgbClr val="000000"/>
      </a:accent4>
      <a:accent5>
        <a:srgbClr val="C3AAB3"/>
      </a:accent5>
      <a:accent6>
        <a:srgbClr val="FFDD00"/>
      </a:accent6>
      <a:hlink>
        <a:srgbClr val="0070C0"/>
      </a:hlink>
      <a:folHlink>
        <a:srgbClr val="CBCBC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>
          <a:defRPr sz="2000" dirty="0"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6" id="{AB46141C-4558-7B47-8E25-456E59192540}" vid="{C535201E-6225-314C-8044-66CD77466F2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14996</TotalTime>
  <Words>1154</Words>
  <Application>Microsoft Office PowerPoint</Application>
  <PresentationFormat>Bildspel på skärmen (4:3)</PresentationFormat>
  <Paragraphs>171</Paragraphs>
  <Slides>26</Slides>
  <Notes>26</Notes>
  <HiddenSlides>0</HiddenSlides>
  <MMClips>26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26</vt:i4>
      </vt:variant>
    </vt:vector>
  </HeadingPairs>
  <TitlesOfParts>
    <vt:vector size="32" baseType="lpstr">
      <vt:lpstr>ＭＳ Ｐゴシック</vt:lpstr>
      <vt:lpstr>Arial</vt:lpstr>
      <vt:lpstr>Calibri</vt:lpstr>
      <vt:lpstr>Courier New</vt:lpstr>
      <vt:lpstr>Times</vt:lpstr>
      <vt:lpstr>Office-tema</vt:lpstr>
      <vt:lpstr>PowerPoint-presentation</vt:lpstr>
      <vt:lpstr>Implementeringsmodellen</vt:lpstr>
      <vt:lpstr>PowerPoint-presentation</vt:lpstr>
      <vt:lpstr>Övning </vt:lpstr>
      <vt:lpstr>Implementering innebär beteendeförändring</vt:lpstr>
      <vt:lpstr>Vad är ett beteende?</vt:lpstr>
      <vt:lpstr>PowerPoint-presentation</vt:lpstr>
      <vt:lpstr>Övning</vt:lpstr>
      <vt:lpstr>Målbeteende på rätt nivå</vt:lpstr>
      <vt:lpstr>PowerPoint-presentation</vt:lpstr>
      <vt:lpstr>Övning</vt:lpstr>
      <vt:lpstr>Övning</vt:lpstr>
      <vt:lpstr>PowerPoint-presentation</vt:lpstr>
      <vt:lpstr>Vad gör ett beteende möjligt?</vt:lpstr>
      <vt:lpstr>Analysera behov</vt:lpstr>
      <vt:lpstr>PowerPoint-presentation</vt:lpstr>
      <vt:lpstr>Övning </vt:lpstr>
      <vt:lpstr>PowerPoint-presentation</vt:lpstr>
      <vt:lpstr>Välj implementeringsstrategier</vt:lpstr>
      <vt:lpstr>Implementeringsstrategier</vt:lpstr>
      <vt:lpstr>PowerPoint-presentation</vt:lpstr>
      <vt:lpstr>Välj implementeringsstrategier</vt:lpstr>
      <vt:lpstr>PowerPoint-presentation</vt:lpstr>
      <vt:lpstr>PowerPoint-presentation</vt:lpstr>
      <vt:lpstr>Följ upp målbeteendet</vt:lpstr>
      <vt:lpstr>PowerPoint-presentation</vt:lpstr>
    </vt:vector>
  </TitlesOfParts>
  <Company>SLL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Välkommen till utbildning i implementering! (Metodstöd i implementering)</dc:title>
  <dc:creator>Annika Bäck</dc:creator>
  <cp:lastModifiedBy>Mårten Åhström 1TD3</cp:lastModifiedBy>
  <cp:revision>1511</cp:revision>
  <cp:lastPrinted>2019-11-08T09:10:56Z</cp:lastPrinted>
  <dcterms:created xsi:type="dcterms:W3CDTF">2016-01-13T12:41:05Z</dcterms:created>
  <dcterms:modified xsi:type="dcterms:W3CDTF">2020-09-10T06:12:09Z</dcterms:modified>
</cp:coreProperties>
</file>